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432" r:id="rId2"/>
    <p:sldId id="570" r:id="rId3"/>
    <p:sldId id="433" r:id="rId4"/>
    <p:sldId id="571" r:id="rId5"/>
    <p:sldId id="539" r:id="rId6"/>
    <p:sldId id="540" r:id="rId7"/>
    <p:sldId id="541" r:id="rId8"/>
    <p:sldId id="542" r:id="rId9"/>
    <p:sldId id="543" r:id="rId10"/>
    <p:sldId id="544" r:id="rId11"/>
    <p:sldId id="545" r:id="rId12"/>
    <p:sldId id="546" r:id="rId13"/>
    <p:sldId id="547" r:id="rId14"/>
    <p:sldId id="548" r:id="rId15"/>
    <p:sldId id="549" r:id="rId16"/>
    <p:sldId id="471" r:id="rId17"/>
    <p:sldId id="550" r:id="rId18"/>
    <p:sldId id="551" r:id="rId19"/>
    <p:sldId id="552" r:id="rId20"/>
    <p:sldId id="553" r:id="rId21"/>
    <p:sldId id="554" r:id="rId22"/>
    <p:sldId id="479" r:id="rId23"/>
    <p:sldId id="480" r:id="rId24"/>
    <p:sldId id="478" r:id="rId25"/>
    <p:sldId id="481" r:id="rId26"/>
    <p:sldId id="482" r:id="rId27"/>
    <p:sldId id="555" r:id="rId28"/>
    <p:sldId id="556" r:id="rId29"/>
    <p:sldId id="557" r:id="rId30"/>
    <p:sldId id="558" r:id="rId31"/>
    <p:sldId id="559" r:id="rId32"/>
    <p:sldId id="560" r:id="rId33"/>
    <p:sldId id="561" r:id="rId34"/>
    <p:sldId id="562" r:id="rId35"/>
    <p:sldId id="563" r:id="rId36"/>
    <p:sldId id="564" r:id="rId37"/>
    <p:sldId id="473" r:id="rId38"/>
    <p:sldId id="474" r:id="rId39"/>
    <p:sldId id="475" r:id="rId40"/>
    <p:sldId id="476" r:id="rId41"/>
    <p:sldId id="477" r:id="rId42"/>
    <p:sldId id="485" r:id="rId43"/>
    <p:sldId id="565" r:id="rId44"/>
    <p:sldId id="566" r:id="rId45"/>
    <p:sldId id="567" r:id="rId46"/>
    <p:sldId id="568" r:id="rId47"/>
    <p:sldId id="569" r:id="rId48"/>
    <p:sldId id="445" r:id="rId49"/>
    <p:sldId id="417" r:id="rId50"/>
    <p:sldId id="446" r:id="rId51"/>
    <p:sldId id="447" r:id="rId52"/>
    <p:sldId id="449" r:id="rId53"/>
    <p:sldId id="451" r:id="rId54"/>
    <p:sldId id="573" r:id="rId55"/>
    <p:sldId id="576" r:id="rId56"/>
    <p:sldId id="450" r:id="rId57"/>
    <p:sldId id="456" r:id="rId58"/>
    <p:sldId id="455" r:id="rId59"/>
    <p:sldId id="574" r:id="rId60"/>
    <p:sldId id="448" r:id="rId61"/>
    <p:sldId id="452" r:id="rId62"/>
    <p:sldId id="453" r:id="rId63"/>
    <p:sldId id="575" r:id="rId64"/>
    <p:sldId id="457" r:id="rId65"/>
    <p:sldId id="488" r:id="rId66"/>
    <p:sldId id="520" r:id="rId67"/>
    <p:sldId id="522" r:id="rId68"/>
    <p:sldId id="521" r:id="rId69"/>
    <p:sldId id="506" r:id="rId70"/>
    <p:sldId id="519" r:id="rId71"/>
    <p:sldId id="511" r:id="rId72"/>
    <p:sldId id="512" r:id="rId73"/>
    <p:sldId id="518" r:id="rId74"/>
    <p:sldId id="513" r:id="rId75"/>
    <p:sldId id="514" r:id="rId76"/>
    <p:sldId id="515" r:id="rId77"/>
    <p:sldId id="517" r:id="rId78"/>
    <p:sldId id="516" r:id="rId79"/>
    <p:sldId id="458" r:id="rId80"/>
    <p:sldId id="407" r:id="rId81"/>
    <p:sldId id="459" r:id="rId82"/>
    <p:sldId id="460" r:id="rId83"/>
    <p:sldId id="461" r:id="rId84"/>
    <p:sldId id="462" r:id="rId85"/>
    <p:sldId id="463" r:id="rId86"/>
    <p:sldId id="464" r:id="rId87"/>
    <p:sldId id="465" r:id="rId88"/>
    <p:sldId id="468" r:id="rId89"/>
    <p:sldId id="523" r:id="rId90"/>
    <p:sldId id="524" r:id="rId91"/>
    <p:sldId id="525" r:id="rId92"/>
    <p:sldId id="526" r:id="rId93"/>
    <p:sldId id="527" r:id="rId94"/>
    <p:sldId id="528" r:id="rId95"/>
    <p:sldId id="529" r:id="rId96"/>
    <p:sldId id="440" r:id="rId97"/>
    <p:sldId id="441" r:id="rId98"/>
    <p:sldId id="530" r:id="rId99"/>
    <p:sldId id="532" r:id="rId100"/>
    <p:sldId id="533" r:id="rId101"/>
    <p:sldId id="534" r:id="rId102"/>
    <p:sldId id="535" r:id="rId103"/>
    <p:sldId id="536" r:id="rId104"/>
    <p:sldId id="537" r:id="rId105"/>
    <p:sldId id="538" r:id="rId106"/>
    <p:sldId id="572"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9EDA"/>
    <a:srgbClr val="FFA5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4455"/>
  </p:normalViewPr>
  <p:slideViewPr>
    <p:cSldViewPr snapToGrid="0" snapToObjects="1">
      <p:cViewPr varScale="1">
        <p:scale>
          <a:sx n="82" d="100"/>
          <a:sy n="82" d="100"/>
        </p:scale>
        <p:origin x="912"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CE69F-663E-42BF-B0DB-8D4C1D996092}" type="doc">
      <dgm:prSet loTypeId="urn:microsoft.com/office/officeart/2011/layout/CircleProcess" loCatId="process" qsTypeId="urn:microsoft.com/office/officeart/2005/8/quickstyle/simple1" qsCatId="simple" csTypeId="urn:microsoft.com/office/officeart/2005/8/colors/accent1_5" csCatId="accent1" phldr="1"/>
      <dgm:spPr/>
      <dgm:t>
        <a:bodyPr/>
        <a:lstStyle/>
        <a:p>
          <a:endParaRPr lang="en-US"/>
        </a:p>
      </dgm:t>
    </dgm:pt>
    <dgm:pt modelId="{578DAD10-73EC-4E2B-A402-D686D68292A8}">
      <dgm:prSet phldrT="[Text]"/>
      <dgm:spPr/>
      <dgm:t>
        <a:bodyPr/>
        <a:lstStyle/>
        <a:p>
          <a:r>
            <a:rPr lang="en-US" dirty="0"/>
            <a:t>Problem</a:t>
          </a:r>
          <a:r>
            <a:rPr lang="en-US" baseline="0" dirty="0"/>
            <a:t> Statement</a:t>
          </a:r>
        </a:p>
      </dgm:t>
    </dgm:pt>
    <dgm:pt modelId="{B5F717FF-E185-4D5B-A1A4-8CFB352D82F8}" type="parTrans" cxnId="{6B7D5A09-BF7C-4AA9-9DE1-008E5C18E84F}">
      <dgm:prSet/>
      <dgm:spPr/>
      <dgm:t>
        <a:bodyPr/>
        <a:lstStyle/>
        <a:p>
          <a:endParaRPr lang="en-US"/>
        </a:p>
      </dgm:t>
    </dgm:pt>
    <dgm:pt modelId="{0C29E58D-66BA-419A-9D10-3E99A27AF00C}" type="sibTrans" cxnId="{6B7D5A09-BF7C-4AA9-9DE1-008E5C18E84F}">
      <dgm:prSet/>
      <dgm:spPr/>
      <dgm:t>
        <a:bodyPr/>
        <a:lstStyle/>
        <a:p>
          <a:endParaRPr lang="en-US"/>
        </a:p>
      </dgm:t>
    </dgm:pt>
    <dgm:pt modelId="{C12FC155-B8F5-4DD1-BC83-D6CA61F26BDA}">
      <dgm:prSet phldrT="[Text]"/>
      <dgm:spPr/>
      <dgm:t>
        <a:bodyPr/>
        <a:lstStyle/>
        <a:p>
          <a:r>
            <a:rPr lang="en-US" dirty="0"/>
            <a:t>Data Sourcing &amp; Analysis</a:t>
          </a:r>
        </a:p>
      </dgm:t>
    </dgm:pt>
    <dgm:pt modelId="{DDABFBB1-36D7-44DF-9D87-CB44BA7911E7}" type="parTrans" cxnId="{D0920EA3-3A14-4C1B-94CA-5FE60D478BD0}">
      <dgm:prSet/>
      <dgm:spPr/>
      <dgm:t>
        <a:bodyPr/>
        <a:lstStyle/>
        <a:p>
          <a:endParaRPr lang="en-US"/>
        </a:p>
      </dgm:t>
    </dgm:pt>
    <dgm:pt modelId="{4C427FBF-60E3-46C4-8F7B-35751DAC1CB7}" type="sibTrans" cxnId="{D0920EA3-3A14-4C1B-94CA-5FE60D478BD0}">
      <dgm:prSet/>
      <dgm:spPr/>
      <dgm:t>
        <a:bodyPr/>
        <a:lstStyle/>
        <a:p>
          <a:endParaRPr lang="en-US"/>
        </a:p>
      </dgm:t>
    </dgm:pt>
    <dgm:pt modelId="{A1629B88-21D6-4B4E-886E-FBF8D8E94188}">
      <dgm:prSet phldrT="[Text]"/>
      <dgm:spPr/>
      <dgm:t>
        <a:bodyPr/>
        <a:lstStyle/>
        <a:p>
          <a:r>
            <a:rPr lang="en-US" dirty="0"/>
            <a:t>Pre-processing Pipeline</a:t>
          </a:r>
        </a:p>
      </dgm:t>
    </dgm:pt>
    <dgm:pt modelId="{60B572CF-F4C5-4585-A77E-81AD70D29541}" type="parTrans" cxnId="{2D30F910-FAFC-4365-9F21-C7FE3862D68E}">
      <dgm:prSet/>
      <dgm:spPr/>
      <dgm:t>
        <a:bodyPr/>
        <a:lstStyle/>
        <a:p>
          <a:endParaRPr lang="en-US"/>
        </a:p>
      </dgm:t>
    </dgm:pt>
    <dgm:pt modelId="{EC66FD7C-1FD4-46B7-B020-B820931BE54D}" type="sibTrans" cxnId="{2D30F910-FAFC-4365-9F21-C7FE3862D68E}">
      <dgm:prSet/>
      <dgm:spPr/>
      <dgm:t>
        <a:bodyPr/>
        <a:lstStyle/>
        <a:p>
          <a:endParaRPr lang="en-US"/>
        </a:p>
      </dgm:t>
    </dgm:pt>
    <dgm:pt modelId="{B228B892-17FE-4964-8B69-98036C560E61}">
      <dgm:prSet phldrT="[Text]"/>
      <dgm:spPr/>
      <dgm:t>
        <a:bodyPr/>
        <a:lstStyle/>
        <a:p>
          <a:r>
            <a:rPr lang="en-US" dirty="0"/>
            <a:t>Input Text Processing</a:t>
          </a:r>
        </a:p>
      </dgm:t>
    </dgm:pt>
    <dgm:pt modelId="{A549EED6-737C-4F2F-8B64-3CC899540C6A}" type="parTrans" cxnId="{6CFE076C-785C-4821-ACEA-A198826672F6}">
      <dgm:prSet/>
      <dgm:spPr/>
      <dgm:t>
        <a:bodyPr/>
        <a:lstStyle/>
        <a:p>
          <a:endParaRPr lang="en-US"/>
        </a:p>
      </dgm:t>
    </dgm:pt>
    <dgm:pt modelId="{01C4036E-0267-461C-BDFC-A13EAEE82C25}" type="sibTrans" cxnId="{6CFE076C-785C-4821-ACEA-A198826672F6}">
      <dgm:prSet/>
      <dgm:spPr/>
      <dgm:t>
        <a:bodyPr/>
        <a:lstStyle/>
        <a:p>
          <a:endParaRPr lang="en-US"/>
        </a:p>
      </dgm:t>
    </dgm:pt>
    <dgm:pt modelId="{2E87928C-0532-4CB7-AE1F-DF12E6B602C5}">
      <dgm:prSet phldrT="[Text]"/>
      <dgm:spPr/>
      <dgm:t>
        <a:bodyPr/>
        <a:lstStyle/>
        <a:p>
          <a:r>
            <a:rPr lang="en-US" dirty="0"/>
            <a:t>Chunking Flow</a:t>
          </a:r>
        </a:p>
      </dgm:t>
    </dgm:pt>
    <dgm:pt modelId="{8E90CC30-8A89-4BF6-8CE8-96DEE96F88BD}" type="parTrans" cxnId="{BF64A432-CE93-4FB8-950F-419CAFEF153D}">
      <dgm:prSet/>
      <dgm:spPr/>
      <dgm:t>
        <a:bodyPr/>
        <a:lstStyle/>
        <a:p>
          <a:endParaRPr lang="en-US"/>
        </a:p>
      </dgm:t>
    </dgm:pt>
    <dgm:pt modelId="{C926B5AD-4BD0-44E3-B801-92C693FEC4D6}" type="sibTrans" cxnId="{BF64A432-CE93-4FB8-950F-419CAFEF153D}">
      <dgm:prSet/>
      <dgm:spPr/>
      <dgm:t>
        <a:bodyPr/>
        <a:lstStyle/>
        <a:p>
          <a:endParaRPr lang="en-US"/>
        </a:p>
      </dgm:t>
    </dgm:pt>
    <dgm:pt modelId="{115D2757-E8E1-44D1-AA44-BBCB21066748}">
      <dgm:prSet phldrT="[Text]"/>
      <dgm:spPr/>
      <dgm:t>
        <a:bodyPr/>
        <a:lstStyle/>
        <a:p>
          <a:r>
            <a:rPr lang="en-US" dirty="0"/>
            <a:t>Prompt Engineering</a:t>
          </a:r>
        </a:p>
      </dgm:t>
    </dgm:pt>
    <dgm:pt modelId="{C2613E79-4DEB-4565-896B-895E2D1FD3E2}" type="parTrans" cxnId="{BBF0FD4C-FF1F-4CD6-85F4-275BAE267781}">
      <dgm:prSet/>
      <dgm:spPr/>
      <dgm:t>
        <a:bodyPr/>
        <a:lstStyle/>
        <a:p>
          <a:endParaRPr lang="en-US"/>
        </a:p>
      </dgm:t>
    </dgm:pt>
    <dgm:pt modelId="{B56BA43A-E1E4-4B57-8417-30148142CF8F}" type="sibTrans" cxnId="{BBF0FD4C-FF1F-4CD6-85F4-275BAE267781}">
      <dgm:prSet/>
      <dgm:spPr/>
      <dgm:t>
        <a:bodyPr/>
        <a:lstStyle/>
        <a:p>
          <a:endParaRPr lang="en-US"/>
        </a:p>
      </dgm:t>
    </dgm:pt>
    <dgm:pt modelId="{212243D5-154E-43EC-B806-2E4AB58B97A9}">
      <dgm:prSet phldrT="[Text]"/>
      <dgm:spPr/>
      <dgm:t>
        <a:bodyPr/>
        <a:lstStyle/>
        <a:p>
          <a:r>
            <a:rPr lang="en-US" dirty="0"/>
            <a:t>Post-Processing &amp; Results</a:t>
          </a:r>
        </a:p>
      </dgm:t>
    </dgm:pt>
    <dgm:pt modelId="{ACF3B613-1F12-4610-A199-5F8BAA029669}" type="parTrans" cxnId="{81A3FC5C-C6FD-4413-802B-746E4D10DCAC}">
      <dgm:prSet/>
      <dgm:spPr/>
      <dgm:t>
        <a:bodyPr/>
        <a:lstStyle/>
        <a:p>
          <a:endParaRPr lang="en-US"/>
        </a:p>
      </dgm:t>
    </dgm:pt>
    <dgm:pt modelId="{1704110B-855E-4CA8-8A4E-E88B8D242F42}" type="sibTrans" cxnId="{81A3FC5C-C6FD-4413-802B-746E4D10DCAC}">
      <dgm:prSet/>
      <dgm:spPr/>
      <dgm:t>
        <a:bodyPr/>
        <a:lstStyle/>
        <a:p>
          <a:endParaRPr lang="en-US"/>
        </a:p>
      </dgm:t>
    </dgm:pt>
    <dgm:pt modelId="{5D60849B-1A50-4B2C-AEB2-A5F9AA6DF050}">
      <dgm:prSet phldrT="[Text]"/>
      <dgm:spPr/>
      <dgm:t>
        <a:bodyPr/>
        <a:lstStyle/>
        <a:p>
          <a:r>
            <a:rPr lang="en-US" dirty="0"/>
            <a:t>Future Works</a:t>
          </a:r>
        </a:p>
      </dgm:t>
    </dgm:pt>
    <dgm:pt modelId="{2CCE0DF6-3C9C-42ED-A69B-81AA12AF3F88}" type="parTrans" cxnId="{CBBFFD3D-42ED-42A7-83BD-568E45EACDBB}">
      <dgm:prSet/>
      <dgm:spPr/>
      <dgm:t>
        <a:bodyPr/>
        <a:lstStyle/>
        <a:p>
          <a:endParaRPr lang="en-US"/>
        </a:p>
      </dgm:t>
    </dgm:pt>
    <dgm:pt modelId="{021939C1-0498-408A-AD72-859DA5D93EC9}" type="sibTrans" cxnId="{CBBFFD3D-42ED-42A7-83BD-568E45EACDBB}">
      <dgm:prSet/>
      <dgm:spPr/>
      <dgm:t>
        <a:bodyPr/>
        <a:lstStyle/>
        <a:p>
          <a:endParaRPr lang="en-US"/>
        </a:p>
      </dgm:t>
    </dgm:pt>
    <dgm:pt modelId="{9B5A6675-0384-417F-886D-3A453F854DC2}" type="pres">
      <dgm:prSet presAssocID="{AB7CE69F-663E-42BF-B0DB-8D4C1D996092}" presName="Name0" presStyleCnt="0">
        <dgm:presLayoutVars>
          <dgm:chMax val="11"/>
          <dgm:chPref val="11"/>
          <dgm:dir/>
          <dgm:resizeHandles/>
        </dgm:presLayoutVars>
      </dgm:prSet>
      <dgm:spPr/>
    </dgm:pt>
    <dgm:pt modelId="{AF6FB15A-476D-49BA-810B-BF27F5CB2721}" type="pres">
      <dgm:prSet presAssocID="{5D60849B-1A50-4B2C-AEB2-A5F9AA6DF050}" presName="Accent8" presStyleCnt="0"/>
      <dgm:spPr/>
    </dgm:pt>
    <dgm:pt modelId="{CCADB8A1-27C5-44F3-9EC5-7A3C6DA9AF68}" type="pres">
      <dgm:prSet presAssocID="{5D60849B-1A50-4B2C-AEB2-A5F9AA6DF050}" presName="Accent" presStyleLbl="node1" presStyleIdx="0" presStyleCnt="8"/>
      <dgm:spPr/>
    </dgm:pt>
    <dgm:pt modelId="{4215BAC3-1D65-4D19-A1FC-98BC7527E6EC}" type="pres">
      <dgm:prSet presAssocID="{5D60849B-1A50-4B2C-AEB2-A5F9AA6DF050}" presName="ParentBackground8" presStyleCnt="0"/>
      <dgm:spPr/>
    </dgm:pt>
    <dgm:pt modelId="{D8F5A6FB-4944-408B-AA22-609A78F856B9}" type="pres">
      <dgm:prSet presAssocID="{5D60849B-1A50-4B2C-AEB2-A5F9AA6DF050}" presName="ParentBackground" presStyleLbl="fgAcc1" presStyleIdx="0" presStyleCnt="8"/>
      <dgm:spPr/>
    </dgm:pt>
    <dgm:pt modelId="{D1B7482E-6064-40B6-B691-CB8D85831223}" type="pres">
      <dgm:prSet presAssocID="{5D60849B-1A50-4B2C-AEB2-A5F9AA6DF050}" presName="Parent8" presStyleLbl="revTx" presStyleIdx="0" presStyleCnt="0">
        <dgm:presLayoutVars>
          <dgm:chMax val="1"/>
          <dgm:chPref val="1"/>
          <dgm:bulletEnabled val="1"/>
        </dgm:presLayoutVars>
      </dgm:prSet>
      <dgm:spPr/>
    </dgm:pt>
    <dgm:pt modelId="{09367885-1ADB-40CC-89A9-6761C001D332}" type="pres">
      <dgm:prSet presAssocID="{212243D5-154E-43EC-B806-2E4AB58B97A9}" presName="Accent7" presStyleCnt="0"/>
      <dgm:spPr/>
    </dgm:pt>
    <dgm:pt modelId="{F6E1BCD2-0F73-4022-BB68-F666EACC5658}" type="pres">
      <dgm:prSet presAssocID="{212243D5-154E-43EC-B806-2E4AB58B97A9}" presName="Accent" presStyleLbl="node1" presStyleIdx="1" presStyleCnt="8"/>
      <dgm:spPr/>
    </dgm:pt>
    <dgm:pt modelId="{E6299879-4ADA-4DDA-B34B-53010904C966}" type="pres">
      <dgm:prSet presAssocID="{212243D5-154E-43EC-B806-2E4AB58B97A9}" presName="ParentBackground7" presStyleCnt="0"/>
      <dgm:spPr/>
    </dgm:pt>
    <dgm:pt modelId="{CE925D82-7031-4CA2-A761-D6A076B8CD55}" type="pres">
      <dgm:prSet presAssocID="{212243D5-154E-43EC-B806-2E4AB58B97A9}" presName="ParentBackground" presStyleLbl="fgAcc1" presStyleIdx="1" presStyleCnt="8"/>
      <dgm:spPr/>
    </dgm:pt>
    <dgm:pt modelId="{85A40CEF-F352-4843-9FF9-18BD702A9771}" type="pres">
      <dgm:prSet presAssocID="{212243D5-154E-43EC-B806-2E4AB58B97A9}" presName="Parent7" presStyleLbl="revTx" presStyleIdx="0" presStyleCnt="0">
        <dgm:presLayoutVars>
          <dgm:chMax val="1"/>
          <dgm:chPref val="1"/>
          <dgm:bulletEnabled val="1"/>
        </dgm:presLayoutVars>
      </dgm:prSet>
      <dgm:spPr/>
    </dgm:pt>
    <dgm:pt modelId="{6DE22720-A4AA-408C-B31A-53C642EF9052}" type="pres">
      <dgm:prSet presAssocID="{115D2757-E8E1-44D1-AA44-BBCB21066748}" presName="Accent6" presStyleCnt="0"/>
      <dgm:spPr/>
    </dgm:pt>
    <dgm:pt modelId="{CB8B75AE-0399-4A3C-8334-CC1BFEFFDF7C}" type="pres">
      <dgm:prSet presAssocID="{115D2757-E8E1-44D1-AA44-BBCB21066748}" presName="Accent" presStyleLbl="node1" presStyleIdx="2" presStyleCnt="8"/>
      <dgm:spPr/>
    </dgm:pt>
    <dgm:pt modelId="{D2C2908B-2641-452B-9DB8-EBE48B3F9216}" type="pres">
      <dgm:prSet presAssocID="{115D2757-E8E1-44D1-AA44-BBCB21066748}" presName="ParentBackground6" presStyleCnt="0"/>
      <dgm:spPr/>
    </dgm:pt>
    <dgm:pt modelId="{D18C30D9-BBA8-4DDE-9089-63C3C086516D}" type="pres">
      <dgm:prSet presAssocID="{115D2757-E8E1-44D1-AA44-BBCB21066748}" presName="ParentBackground" presStyleLbl="fgAcc1" presStyleIdx="2" presStyleCnt="8"/>
      <dgm:spPr/>
    </dgm:pt>
    <dgm:pt modelId="{32C49E98-96D7-4E74-A289-8CEF648C3E71}" type="pres">
      <dgm:prSet presAssocID="{115D2757-E8E1-44D1-AA44-BBCB21066748}" presName="Parent6" presStyleLbl="revTx" presStyleIdx="0" presStyleCnt="0">
        <dgm:presLayoutVars>
          <dgm:chMax val="1"/>
          <dgm:chPref val="1"/>
          <dgm:bulletEnabled val="1"/>
        </dgm:presLayoutVars>
      </dgm:prSet>
      <dgm:spPr/>
    </dgm:pt>
    <dgm:pt modelId="{9D6EC577-DEFC-419F-A9D7-844295205D5B}" type="pres">
      <dgm:prSet presAssocID="{2E87928C-0532-4CB7-AE1F-DF12E6B602C5}" presName="Accent5" presStyleCnt="0"/>
      <dgm:spPr/>
    </dgm:pt>
    <dgm:pt modelId="{F923C4D7-3165-4ACB-A281-C4A70D6B009D}" type="pres">
      <dgm:prSet presAssocID="{2E87928C-0532-4CB7-AE1F-DF12E6B602C5}" presName="Accent" presStyleLbl="node1" presStyleIdx="3" presStyleCnt="8"/>
      <dgm:spPr/>
    </dgm:pt>
    <dgm:pt modelId="{A7527935-0294-493B-9372-1AF9F790F253}" type="pres">
      <dgm:prSet presAssocID="{2E87928C-0532-4CB7-AE1F-DF12E6B602C5}" presName="ParentBackground5" presStyleCnt="0"/>
      <dgm:spPr/>
    </dgm:pt>
    <dgm:pt modelId="{32A46B31-FB1B-4E80-B85F-BC15D16EBA6C}" type="pres">
      <dgm:prSet presAssocID="{2E87928C-0532-4CB7-AE1F-DF12E6B602C5}" presName="ParentBackground" presStyleLbl="fgAcc1" presStyleIdx="3" presStyleCnt="8"/>
      <dgm:spPr/>
    </dgm:pt>
    <dgm:pt modelId="{AEBBBCD9-B012-4471-B03A-938241073DFA}" type="pres">
      <dgm:prSet presAssocID="{2E87928C-0532-4CB7-AE1F-DF12E6B602C5}" presName="Parent5" presStyleLbl="revTx" presStyleIdx="0" presStyleCnt="0">
        <dgm:presLayoutVars>
          <dgm:chMax val="1"/>
          <dgm:chPref val="1"/>
          <dgm:bulletEnabled val="1"/>
        </dgm:presLayoutVars>
      </dgm:prSet>
      <dgm:spPr/>
    </dgm:pt>
    <dgm:pt modelId="{AFB443B6-7BF4-4AE7-AB31-DC8B74274AD3}" type="pres">
      <dgm:prSet presAssocID="{B228B892-17FE-4964-8B69-98036C560E61}" presName="Accent4" presStyleCnt="0"/>
      <dgm:spPr/>
    </dgm:pt>
    <dgm:pt modelId="{D35CD409-3CD1-4A88-B1FC-A4318D54DBB0}" type="pres">
      <dgm:prSet presAssocID="{B228B892-17FE-4964-8B69-98036C560E61}" presName="Accent" presStyleLbl="node1" presStyleIdx="4" presStyleCnt="8"/>
      <dgm:spPr/>
    </dgm:pt>
    <dgm:pt modelId="{F8577C8B-E4C8-4D17-A3AD-B20E98443ADC}" type="pres">
      <dgm:prSet presAssocID="{B228B892-17FE-4964-8B69-98036C560E61}" presName="ParentBackground4" presStyleCnt="0"/>
      <dgm:spPr/>
    </dgm:pt>
    <dgm:pt modelId="{8656F941-4AEF-4C5D-8AF6-B4AC602A7DE6}" type="pres">
      <dgm:prSet presAssocID="{B228B892-17FE-4964-8B69-98036C560E61}" presName="ParentBackground" presStyleLbl="fgAcc1" presStyleIdx="4" presStyleCnt="8"/>
      <dgm:spPr/>
    </dgm:pt>
    <dgm:pt modelId="{1AD6E2D5-E88A-4697-B43B-4E0ABB081D93}" type="pres">
      <dgm:prSet presAssocID="{B228B892-17FE-4964-8B69-98036C560E61}" presName="Parent4" presStyleLbl="revTx" presStyleIdx="0" presStyleCnt="0">
        <dgm:presLayoutVars>
          <dgm:chMax val="1"/>
          <dgm:chPref val="1"/>
          <dgm:bulletEnabled val="1"/>
        </dgm:presLayoutVars>
      </dgm:prSet>
      <dgm:spPr/>
    </dgm:pt>
    <dgm:pt modelId="{0F4EC9AC-4C66-4CA2-969F-F2E01AFE4CF8}" type="pres">
      <dgm:prSet presAssocID="{A1629B88-21D6-4B4E-886E-FBF8D8E94188}" presName="Accent3" presStyleCnt="0"/>
      <dgm:spPr/>
    </dgm:pt>
    <dgm:pt modelId="{6688281E-6824-4541-A4FA-A67026EFE420}" type="pres">
      <dgm:prSet presAssocID="{A1629B88-21D6-4B4E-886E-FBF8D8E94188}" presName="Accent" presStyleLbl="node1" presStyleIdx="5" presStyleCnt="8"/>
      <dgm:spPr/>
    </dgm:pt>
    <dgm:pt modelId="{5B946265-3911-4169-856B-B5523B4B84DD}" type="pres">
      <dgm:prSet presAssocID="{A1629B88-21D6-4B4E-886E-FBF8D8E94188}" presName="ParentBackground3" presStyleCnt="0"/>
      <dgm:spPr/>
    </dgm:pt>
    <dgm:pt modelId="{7C50C098-4A48-42E7-8D7A-C854F1B9226E}" type="pres">
      <dgm:prSet presAssocID="{A1629B88-21D6-4B4E-886E-FBF8D8E94188}" presName="ParentBackground" presStyleLbl="fgAcc1" presStyleIdx="5" presStyleCnt="8"/>
      <dgm:spPr/>
    </dgm:pt>
    <dgm:pt modelId="{E803E15B-B633-46CC-85A6-BBF29E015A65}" type="pres">
      <dgm:prSet presAssocID="{A1629B88-21D6-4B4E-886E-FBF8D8E94188}" presName="Parent3" presStyleLbl="revTx" presStyleIdx="0" presStyleCnt="0">
        <dgm:presLayoutVars>
          <dgm:chMax val="1"/>
          <dgm:chPref val="1"/>
          <dgm:bulletEnabled val="1"/>
        </dgm:presLayoutVars>
      </dgm:prSet>
      <dgm:spPr/>
    </dgm:pt>
    <dgm:pt modelId="{72B05CDB-FE2A-4659-B0DA-F1BF87693076}" type="pres">
      <dgm:prSet presAssocID="{C12FC155-B8F5-4DD1-BC83-D6CA61F26BDA}" presName="Accent2" presStyleCnt="0"/>
      <dgm:spPr/>
    </dgm:pt>
    <dgm:pt modelId="{AD0CBC1F-4E2A-4340-A4EE-038E18C75A9A}" type="pres">
      <dgm:prSet presAssocID="{C12FC155-B8F5-4DD1-BC83-D6CA61F26BDA}" presName="Accent" presStyleLbl="node1" presStyleIdx="6" presStyleCnt="8"/>
      <dgm:spPr/>
    </dgm:pt>
    <dgm:pt modelId="{D0ADEE42-A210-4CB1-86D7-27F26B856E33}" type="pres">
      <dgm:prSet presAssocID="{C12FC155-B8F5-4DD1-BC83-D6CA61F26BDA}" presName="ParentBackground2" presStyleCnt="0"/>
      <dgm:spPr/>
    </dgm:pt>
    <dgm:pt modelId="{664D7D60-82C5-4C95-8B89-2FB4830008DF}" type="pres">
      <dgm:prSet presAssocID="{C12FC155-B8F5-4DD1-BC83-D6CA61F26BDA}" presName="ParentBackground" presStyleLbl="fgAcc1" presStyleIdx="6" presStyleCnt="8"/>
      <dgm:spPr/>
    </dgm:pt>
    <dgm:pt modelId="{A5C7175E-0FC4-48E2-B471-4073220F9670}" type="pres">
      <dgm:prSet presAssocID="{C12FC155-B8F5-4DD1-BC83-D6CA61F26BDA}" presName="Parent2" presStyleLbl="revTx" presStyleIdx="0" presStyleCnt="0">
        <dgm:presLayoutVars>
          <dgm:chMax val="1"/>
          <dgm:chPref val="1"/>
          <dgm:bulletEnabled val="1"/>
        </dgm:presLayoutVars>
      </dgm:prSet>
      <dgm:spPr/>
    </dgm:pt>
    <dgm:pt modelId="{672878A9-E855-4D70-9C84-CE3966D39E00}" type="pres">
      <dgm:prSet presAssocID="{578DAD10-73EC-4E2B-A402-D686D68292A8}" presName="Accent1" presStyleCnt="0"/>
      <dgm:spPr/>
    </dgm:pt>
    <dgm:pt modelId="{3E157553-0483-483C-B0CF-6BCA5800AB0B}" type="pres">
      <dgm:prSet presAssocID="{578DAD10-73EC-4E2B-A402-D686D68292A8}" presName="Accent" presStyleLbl="node1" presStyleIdx="7" presStyleCnt="8"/>
      <dgm:spPr/>
    </dgm:pt>
    <dgm:pt modelId="{3BABEBDC-1BC5-4D0E-9169-D735EAB8FE17}" type="pres">
      <dgm:prSet presAssocID="{578DAD10-73EC-4E2B-A402-D686D68292A8}" presName="ParentBackground1" presStyleCnt="0"/>
      <dgm:spPr/>
    </dgm:pt>
    <dgm:pt modelId="{E65995BE-F2F5-4333-A331-A23D59C77558}" type="pres">
      <dgm:prSet presAssocID="{578DAD10-73EC-4E2B-A402-D686D68292A8}" presName="ParentBackground" presStyleLbl="fgAcc1" presStyleIdx="7" presStyleCnt="8"/>
      <dgm:spPr/>
    </dgm:pt>
    <dgm:pt modelId="{208683C2-7F9D-44D8-8C8E-F2DBDB5DFC5A}" type="pres">
      <dgm:prSet presAssocID="{578DAD10-73EC-4E2B-A402-D686D68292A8}" presName="Parent1" presStyleLbl="revTx" presStyleIdx="0" presStyleCnt="0">
        <dgm:presLayoutVars>
          <dgm:chMax val="1"/>
          <dgm:chPref val="1"/>
          <dgm:bulletEnabled val="1"/>
        </dgm:presLayoutVars>
      </dgm:prSet>
      <dgm:spPr/>
    </dgm:pt>
  </dgm:ptLst>
  <dgm:cxnLst>
    <dgm:cxn modelId="{6B7D5A09-BF7C-4AA9-9DE1-008E5C18E84F}" srcId="{AB7CE69F-663E-42BF-B0DB-8D4C1D996092}" destId="{578DAD10-73EC-4E2B-A402-D686D68292A8}" srcOrd="0" destOrd="0" parTransId="{B5F717FF-E185-4D5B-A1A4-8CFB352D82F8}" sibTransId="{0C29E58D-66BA-419A-9D10-3E99A27AF00C}"/>
    <dgm:cxn modelId="{2D30F910-FAFC-4365-9F21-C7FE3862D68E}" srcId="{AB7CE69F-663E-42BF-B0DB-8D4C1D996092}" destId="{A1629B88-21D6-4B4E-886E-FBF8D8E94188}" srcOrd="2" destOrd="0" parTransId="{60B572CF-F4C5-4585-A77E-81AD70D29541}" sibTransId="{EC66FD7C-1FD4-46B7-B020-B820931BE54D}"/>
    <dgm:cxn modelId="{38C82616-476B-44AC-8395-A8FA589645D6}" type="presOf" srcId="{115D2757-E8E1-44D1-AA44-BBCB21066748}" destId="{D18C30D9-BBA8-4DDE-9089-63C3C086516D}" srcOrd="0" destOrd="0" presId="urn:microsoft.com/office/officeart/2011/layout/CircleProcess"/>
    <dgm:cxn modelId="{F0651F1D-BA6D-4B0B-9E7C-EF47CC04AF67}" type="presOf" srcId="{A1629B88-21D6-4B4E-886E-FBF8D8E94188}" destId="{E803E15B-B633-46CC-85A6-BBF29E015A65}" srcOrd="1" destOrd="0" presId="urn:microsoft.com/office/officeart/2011/layout/CircleProcess"/>
    <dgm:cxn modelId="{0C399121-221F-4464-86C3-796B23553D2B}" type="presOf" srcId="{5D60849B-1A50-4B2C-AEB2-A5F9AA6DF050}" destId="{D1B7482E-6064-40B6-B691-CB8D85831223}" srcOrd="1" destOrd="0" presId="urn:microsoft.com/office/officeart/2011/layout/CircleProcess"/>
    <dgm:cxn modelId="{BF64A432-CE93-4FB8-950F-419CAFEF153D}" srcId="{AB7CE69F-663E-42BF-B0DB-8D4C1D996092}" destId="{2E87928C-0532-4CB7-AE1F-DF12E6B602C5}" srcOrd="4" destOrd="0" parTransId="{8E90CC30-8A89-4BF6-8CE8-96DEE96F88BD}" sibTransId="{C926B5AD-4BD0-44E3-B801-92C693FEC4D6}"/>
    <dgm:cxn modelId="{CBBFFD3D-42ED-42A7-83BD-568E45EACDBB}" srcId="{AB7CE69F-663E-42BF-B0DB-8D4C1D996092}" destId="{5D60849B-1A50-4B2C-AEB2-A5F9AA6DF050}" srcOrd="7" destOrd="0" parTransId="{2CCE0DF6-3C9C-42ED-A69B-81AA12AF3F88}" sibTransId="{021939C1-0498-408A-AD72-859DA5D93EC9}"/>
    <dgm:cxn modelId="{81A3FC5C-C6FD-4413-802B-746E4D10DCAC}" srcId="{AB7CE69F-663E-42BF-B0DB-8D4C1D996092}" destId="{212243D5-154E-43EC-B806-2E4AB58B97A9}" srcOrd="6" destOrd="0" parTransId="{ACF3B613-1F12-4610-A199-5F8BAA029669}" sibTransId="{1704110B-855E-4CA8-8A4E-E88B8D242F42}"/>
    <dgm:cxn modelId="{971A4949-7F26-4C44-9DAD-0CACE436EC21}" type="presOf" srcId="{578DAD10-73EC-4E2B-A402-D686D68292A8}" destId="{E65995BE-F2F5-4333-A331-A23D59C77558}" srcOrd="0" destOrd="0" presId="urn:microsoft.com/office/officeart/2011/layout/CircleProcess"/>
    <dgm:cxn modelId="{5281316A-8A68-480C-9C6D-3C000D8C07FC}" type="presOf" srcId="{2E87928C-0532-4CB7-AE1F-DF12E6B602C5}" destId="{AEBBBCD9-B012-4471-B03A-938241073DFA}" srcOrd="1" destOrd="0" presId="urn:microsoft.com/office/officeart/2011/layout/CircleProcess"/>
    <dgm:cxn modelId="{6CFE076C-785C-4821-ACEA-A198826672F6}" srcId="{AB7CE69F-663E-42BF-B0DB-8D4C1D996092}" destId="{B228B892-17FE-4964-8B69-98036C560E61}" srcOrd="3" destOrd="0" parTransId="{A549EED6-737C-4F2F-8B64-3CC899540C6A}" sibTransId="{01C4036E-0267-461C-BDFC-A13EAEE82C25}"/>
    <dgm:cxn modelId="{BBF0FD4C-FF1F-4CD6-85F4-275BAE267781}" srcId="{AB7CE69F-663E-42BF-B0DB-8D4C1D996092}" destId="{115D2757-E8E1-44D1-AA44-BBCB21066748}" srcOrd="5" destOrd="0" parTransId="{C2613E79-4DEB-4565-896B-895E2D1FD3E2}" sibTransId="{B56BA43A-E1E4-4B57-8417-30148142CF8F}"/>
    <dgm:cxn modelId="{7D96704E-C873-44A8-8925-4783E5E8C5FA}" type="presOf" srcId="{C12FC155-B8F5-4DD1-BC83-D6CA61F26BDA}" destId="{664D7D60-82C5-4C95-8B89-2FB4830008DF}" srcOrd="0" destOrd="0" presId="urn:microsoft.com/office/officeart/2011/layout/CircleProcess"/>
    <dgm:cxn modelId="{C38A5B80-0D5C-411E-B47A-C55F8CEBC0C0}" type="presOf" srcId="{212243D5-154E-43EC-B806-2E4AB58B97A9}" destId="{85A40CEF-F352-4843-9FF9-18BD702A9771}" srcOrd="1" destOrd="0" presId="urn:microsoft.com/office/officeart/2011/layout/CircleProcess"/>
    <dgm:cxn modelId="{99C6A481-C7C3-436C-9BCE-29E81346B5E0}" type="presOf" srcId="{578DAD10-73EC-4E2B-A402-D686D68292A8}" destId="{208683C2-7F9D-44D8-8C8E-F2DBDB5DFC5A}" srcOrd="1" destOrd="0" presId="urn:microsoft.com/office/officeart/2011/layout/CircleProcess"/>
    <dgm:cxn modelId="{A278AB82-7399-4C48-8042-9BB98EED286B}" type="presOf" srcId="{B228B892-17FE-4964-8B69-98036C560E61}" destId="{1AD6E2D5-E88A-4697-B43B-4E0ABB081D93}" srcOrd="1" destOrd="0" presId="urn:microsoft.com/office/officeart/2011/layout/CircleProcess"/>
    <dgm:cxn modelId="{430C1284-573A-4A91-B811-7995428C34BF}" type="presOf" srcId="{A1629B88-21D6-4B4E-886E-FBF8D8E94188}" destId="{7C50C098-4A48-42E7-8D7A-C854F1B9226E}" srcOrd="0" destOrd="0" presId="urn:microsoft.com/office/officeart/2011/layout/CircleProcess"/>
    <dgm:cxn modelId="{E7B2BE93-4F93-4301-B3CF-D542DC24B758}" type="presOf" srcId="{115D2757-E8E1-44D1-AA44-BBCB21066748}" destId="{32C49E98-96D7-4E74-A289-8CEF648C3E71}" srcOrd="1" destOrd="0" presId="urn:microsoft.com/office/officeart/2011/layout/CircleProcess"/>
    <dgm:cxn modelId="{B240BE96-EE8C-4289-930D-D94E464CD853}" type="presOf" srcId="{5D60849B-1A50-4B2C-AEB2-A5F9AA6DF050}" destId="{D8F5A6FB-4944-408B-AA22-609A78F856B9}" srcOrd="0" destOrd="0" presId="urn:microsoft.com/office/officeart/2011/layout/CircleProcess"/>
    <dgm:cxn modelId="{D0920EA3-3A14-4C1B-94CA-5FE60D478BD0}" srcId="{AB7CE69F-663E-42BF-B0DB-8D4C1D996092}" destId="{C12FC155-B8F5-4DD1-BC83-D6CA61F26BDA}" srcOrd="1" destOrd="0" parTransId="{DDABFBB1-36D7-44DF-9D87-CB44BA7911E7}" sibTransId="{4C427FBF-60E3-46C4-8F7B-35751DAC1CB7}"/>
    <dgm:cxn modelId="{56CD2FD0-067D-4E4A-803A-E4FCB98A379B}" type="presOf" srcId="{212243D5-154E-43EC-B806-2E4AB58B97A9}" destId="{CE925D82-7031-4CA2-A761-D6A076B8CD55}" srcOrd="0" destOrd="0" presId="urn:microsoft.com/office/officeart/2011/layout/CircleProcess"/>
    <dgm:cxn modelId="{45D67BD2-D3AC-4ED2-8CA1-04F77685C501}" type="presOf" srcId="{2E87928C-0532-4CB7-AE1F-DF12E6B602C5}" destId="{32A46B31-FB1B-4E80-B85F-BC15D16EBA6C}" srcOrd="0" destOrd="0" presId="urn:microsoft.com/office/officeart/2011/layout/CircleProcess"/>
    <dgm:cxn modelId="{257CB6DB-8298-4D39-9113-4F9B269389F0}" type="presOf" srcId="{B228B892-17FE-4964-8B69-98036C560E61}" destId="{8656F941-4AEF-4C5D-8AF6-B4AC602A7DE6}" srcOrd="0" destOrd="0" presId="urn:microsoft.com/office/officeart/2011/layout/CircleProcess"/>
    <dgm:cxn modelId="{D2588BED-3956-4684-B4E1-E548A2E3E40F}" type="presOf" srcId="{C12FC155-B8F5-4DD1-BC83-D6CA61F26BDA}" destId="{A5C7175E-0FC4-48E2-B471-4073220F9670}" srcOrd="1" destOrd="0" presId="urn:microsoft.com/office/officeart/2011/layout/CircleProcess"/>
    <dgm:cxn modelId="{2276F3F6-AEAA-4D6D-B6E4-C9B3B465455B}" type="presOf" srcId="{AB7CE69F-663E-42BF-B0DB-8D4C1D996092}" destId="{9B5A6675-0384-417F-886D-3A453F854DC2}" srcOrd="0" destOrd="0" presId="urn:microsoft.com/office/officeart/2011/layout/CircleProcess"/>
    <dgm:cxn modelId="{46AD1A69-22FB-4ACF-91E0-EC3249186033}" type="presParOf" srcId="{9B5A6675-0384-417F-886D-3A453F854DC2}" destId="{AF6FB15A-476D-49BA-810B-BF27F5CB2721}" srcOrd="0" destOrd="0" presId="urn:microsoft.com/office/officeart/2011/layout/CircleProcess"/>
    <dgm:cxn modelId="{61964B53-9C6A-4EA0-81A4-9BECF43DC062}" type="presParOf" srcId="{AF6FB15A-476D-49BA-810B-BF27F5CB2721}" destId="{CCADB8A1-27C5-44F3-9EC5-7A3C6DA9AF68}" srcOrd="0" destOrd="0" presId="urn:microsoft.com/office/officeart/2011/layout/CircleProcess"/>
    <dgm:cxn modelId="{CD62A1EF-F7AC-43D7-B77A-7292A5B6954D}" type="presParOf" srcId="{9B5A6675-0384-417F-886D-3A453F854DC2}" destId="{4215BAC3-1D65-4D19-A1FC-98BC7527E6EC}" srcOrd="1" destOrd="0" presId="urn:microsoft.com/office/officeart/2011/layout/CircleProcess"/>
    <dgm:cxn modelId="{AEA6478C-E878-4D65-A0C2-C9451C4C6A17}" type="presParOf" srcId="{4215BAC3-1D65-4D19-A1FC-98BC7527E6EC}" destId="{D8F5A6FB-4944-408B-AA22-609A78F856B9}" srcOrd="0" destOrd="0" presId="urn:microsoft.com/office/officeart/2011/layout/CircleProcess"/>
    <dgm:cxn modelId="{8F4D6781-722E-4D27-A0A2-6346016BBD76}" type="presParOf" srcId="{9B5A6675-0384-417F-886D-3A453F854DC2}" destId="{D1B7482E-6064-40B6-B691-CB8D85831223}" srcOrd="2" destOrd="0" presId="urn:microsoft.com/office/officeart/2011/layout/CircleProcess"/>
    <dgm:cxn modelId="{9014B804-2B2C-4813-85F6-73812A1176AF}" type="presParOf" srcId="{9B5A6675-0384-417F-886D-3A453F854DC2}" destId="{09367885-1ADB-40CC-89A9-6761C001D332}" srcOrd="3" destOrd="0" presId="urn:microsoft.com/office/officeart/2011/layout/CircleProcess"/>
    <dgm:cxn modelId="{090BE85B-3B22-4A8C-BBAE-CB30684D8C4C}" type="presParOf" srcId="{09367885-1ADB-40CC-89A9-6761C001D332}" destId="{F6E1BCD2-0F73-4022-BB68-F666EACC5658}" srcOrd="0" destOrd="0" presId="urn:microsoft.com/office/officeart/2011/layout/CircleProcess"/>
    <dgm:cxn modelId="{C464FCC9-95BE-49B3-9E16-73066B05C1F6}" type="presParOf" srcId="{9B5A6675-0384-417F-886D-3A453F854DC2}" destId="{E6299879-4ADA-4DDA-B34B-53010904C966}" srcOrd="4" destOrd="0" presId="urn:microsoft.com/office/officeart/2011/layout/CircleProcess"/>
    <dgm:cxn modelId="{33B51F45-0811-420D-82C8-581AE7A9E67A}" type="presParOf" srcId="{E6299879-4ADA-4DDA-B34B-53010904C966}" destId="{CE925D82-7031-4CA2-A761-D6A076B8CD55}" srcOrd="0" destOrd="0" presId="urn:microsoft.com/office/officeart/2011/layout/CircleProcess"/>
    <dgm:cxn modelId="{BC3C178F-06CB-46B9-B4CA-2D64C7971C8C}" type="presParOf" srcId="{9B5A6675-0384-417F-886D-3A453F854DC2}" destId="{85A40CEF-F352-4843-9FF9-18BD702A9771}" srcOrd="5" destOrd="0" presId="urn:microsoft.com/office/officeart/2011/layout/CircleProcess"/>
    <dgm:cxn modelId="{44E6FAC1-4317-4C0A-A68C-2DAD36C29516}" type="presParOf" srcId="{9B5A6675-0384-417F-886D-3A453F854DC2}" destId="{6DE22720-A4AA-408C-B31A-53C642EF9052}" srcOrd="6" destOrd="0" presId="urn:microsoft.com/office/officeart/2011/layout/CircleProcess"/>
    <dgm:cxn modelId="{98F17BD0-7823-49B2-8953-3913B772E98C}" type="presParOf" srcId="{6DE22720-A4AA-408C-B31A-53C642EF9052}" destId="{CB8B75AE-0399-4A3C-8334-CC1BFEFFDF7C}" srcOrd="0" destOrd="0" presId="urn:microsoft.com/office/officeart/2011/layout/CircleProcess"/>
    <dgm:cxn modelId="{AC218600-8C71-40EA-A531-D271583E086A}" type="presParOf" srcId="{9B5A6675-0384-417F-886D-3A453F854DC2}" destId="{D2C2908B-2641-452B-9DB8-EBE48B3F9216}" srcOrd="7" destOrd="0" presId="urn:microsoft.com/office/officeart/2011/layout/CircleProcess"/>
    <dgm:cxn modelId="{18DE3ACB-13D6-42B8-B570-B3489B69E9B8}" type="presParOf" srcId="{D2C2908B-2641-452B-9DB8-EBE48B3F9216}" destId="{D18C30D9-BBA8-4DDE-9089-63C3C086516D}" srcOrd="0" destOrd="0" presId="urn:microsoft.com/office/officeart/2011/layout/CircleProcess"/>
    <dgm:cxn modelId="{DAC8E483-C205-4925-8102-5713D247BB55}" type="presParOf" srcId="{9B5A6675-0384-417F-886D-3A453F854DC2}" destId="{32C49E98-96D7-4E74-A289-8CEF648C3E71}" srcOrd="8" destOrd="0" presId="urn:microsoft.com/office/officeart/2011/layout/CircleProcess"/>
    <dgm:cxn modelId="{34351FE5-9901-410C-87F3-453E805B52F0}" type="presParOf" srcId="{9B5A6675-0384-417F-886D-3A453F854DC2}" destId="{9D6EC577-DEFC-419F-A9D7-844295205D5B}" srcOrd="9" destOrd="0" presId="urn:microsoft.com/office/officeart/2011/layout/CircleProcess"/>
    <dgm:cxn modelId="{BA70DC4E-CDCC-4197-8C76-879A7E7CB15D}" type="presParOf" srcId="{9D6EC577-DEFC-419F-A9D7-844295205D5B}" destId="{F923C4D7-3165-4ACB-A281-C4A70D6B009D}" srcOrd="0" destOrd="0" presId="urn:microsoft.com/office/officeart/2011/layout/CircleProcess"/>
    <dgm:cxn modelId="{F879A6CC-2821-4C3B-8748-10534D7E2BD5}" type="presParOf" srcId="{9B5A6675-0384-417F-886D-3A453F854DC2}" destId="{A7527935-0294-493B-9372-1AF9F790F253}" srcOrd="10" destOrd="0" presId="urn:microsoft.com/office/officeart/2011/layout/CircleProcess"/>
    <dgm:cxn modelId="{A46B7071-FB5F-457D-BB5C-0421FFB05E14}" type="presParOf" srcId="{A7527935-0294-493B-9372-1AF9F790F253}" destId="{32A46B31-FB1B-4E80-B85F-BC15D16EBA6C}" srcOrd="0" destOrd="0" presId="urn:microsoft.com/office/officeart/2011/layout/CircleProcess"/>
    <dgm:cxn modelId="{78FDF40C-28FD-4CE5-8809-88E215097F84}" type="presParOf" srcId="{9B5A6675-0384-417F-886D-3A453F854DC2}" destId="{AEBBBCD9-B012-4471-B03A-938241073DFA}" srcOrd="11" destOrd="0" presId="urn:microsoft.com/office/officeart/2011/layout/CircleProcess"/>
    <dgm:cxn modelId="{E3EFAE67-34D1-4916-80ED-79860F4CBF3F}" type="presParOf" srcId="{9B5A6675-0384-417F-886D-3A453F854DC2}" destId="{AFB443B6-7BF4-4AE7-AB31-DC8B74274AD3}" srcOrd="12" destOrd="0" presId="urn:microsoft.com/office/officeart/2011/layout/CircleProcess"/>
    <dgm:cxn modelId="{65177DEB-A70A-45C0-88A2-274437FE2CCA}" type="presParOf" srcId="{AFB443B6-7BF4-4AE7-AB31-DC8B74274AD3}" destId="{D35CD409-3CD1-4A88-B1FC-A4318D54DBB0}" srcOrd="0" destOrd="0" presId="urn:microsoft.com/office/officeart/2011/layout/CircleProcess"/>
    <dgm:cxn modelId="{F1F0E80D-060A-4FBC-BF56-D71D01C40DD9}" type="presParOf" srcId="{9B5A6675-0384-417F-886D-3A453F854DC2}" destId="{F8577C8B-E4C8-4D17-A3AD-B20E98443ADC}" srcOrd="13" destOrd="0" presId="urn:microsoft.com/office/officeart/2011/layout/CircleProcess"/>
    <dgm:cxn modelId="{CEAD498D-A890-44DC-BE76-BC779EDE700A}" type="presParOf" srcId="{F8577C8B-E4C8-4D17-A3AD-B20E98443ADC}" destId="{8656F941-4AEF-4C5D-8AF6-B4AC602A7DE6}" srcOrd="0" destOrd="0" presId="urn:microsoft.com/office/officeart/2011/layout/CircleProcess"/>
    <dgm:cxn modelId="{7DB04121-367F-4279-828E-BB5738B2F21F}" type="presParOf" srcId="{9B5A6675-0384-417F-886D-3A453F854DC2}" destId="{1AD6E2D5-E88A-4697-B43B-4E0ABB081D93}" srcOrd="14" destOrd="0" presId="urn:microsoft.com/office/officeart/2011/layout/CircleProcess"/>
    <dgm:cxn modelId="{899CD53B-8D3C-4F67-A455-3EEA699A9019}" type="presParOf" srcId="{9B5A6675-0384-417F-886D-3A453F854DC2}" destId="{0F4EC9AC-4C66-4CA2-969F-F2E01AFE4CF8}" srcOrd="15" destOrd="0" presId="urn:microsoft.com/office/officeart/2011/layout/CircleProcess"/>
    <dgm:cxn modelId="{0BD1D95F-044D-455B-81DC-02E91E8F1FA7}" type="presParOf" srcId="{0F4EC9AC-4C66-4CA2-969F-F2E01AFE4CF8}" destId="{6688281E-6824-4541-A4FA-A67026EFE420}" srcOrd="0" destOrd="0" presId="urn:microsoft.com/office/officeart/2011/layout/CircleProcess"/>
    <dgm:cxn modelId="{ECD9B3AB-5556-47FE-B315-A5A04229E623}" type="presParOf" srcId="{9B5A6675-0384-417F-886D-3A453F854DC2}" destId="{5B946265-3911-4169-856B-B5523B4B84DD}" srcOrd="16" destOrd="0" presId="urn:microsoft.com/office/officeart/2011/layout/CircleProcess"/>
    <dgm:cxn modelId="{2C4732BF-CCCC-4035-8080-C37AB4C47C08}" type="presParOf" srcId="{5B946265-3911-4169-856B-B5523B4B84DD}" destId="{7C50C098-4A48-42E7-8D7A-C854F1B9226E}" srcOrd="0" destOrd="0" presId="urn:microsoft.com/office/officeart/2011/layout/CircleProcess"/>
    <dgm:cxn modelId="{4A80C163-19B8-4E52-AC44-04EE8FEE4228}" type="presParOf" srcId="{9B5A6675-0384-417F-886D-3A453F854DC2}" destId="{E803E15B-B633-46CC-85A6-BBF29E015A65}" srcOrd="17" destOrd="0" presId="urn:microsoft.com/office/officeart/2011/layout/CircleProcess"/>
    <dgm:cxn modelId="{C7DB2FD4-1D6E-4E86-BB71-76328D85A85D}" type="presParOf" srcId="{9B5A6675-0384-417F-886D-3A453F854DC2}" destId="{72B05CDB-FE2A-4659-B0DA-F1BF87693076}" srcOrd="18" destOrd="0" presId="urn:microsoft.com/office/officeart/2011/layout/CircleProcess"/>
    <dgm:cxn modelId="{3E856827-6234-4F8D-9F2A-08CAA0C12005}" type="presParOf" srcId="{72B05CDB-FE2A-4659-B0DA-F1BF87693076}" destId="{AD0CBC1F-4E2A-4340-A4EE-038E18C75A9A}" srcOrd="0" destOrd="0" presId="urn:microsoft.com/office/officeart/2011/layout/CircleProcess"/>
    <dgm:cxn modelId="{B4F5E512-54BC-41CC-BEAE-D3081341122E}" type="presParOf" srcId="{9B5A6675-0384-417F-886D-3A453F854DC2}" destId="{D0ADEE42-A210-4CB1-86D7-27F26B856E33}" srcOrd="19" destOrd="0" presId="urn:microsoft.com/office/officeart/2011/layout/CircleProcess"/>
    <dgm:cxn modelId="{A074ADA4-6260-4192-8856-9B07C97E104B}" type="presParOf" srcId="{D0ADEE42-A210-4CB1-86D7-27F26B856E33}" destId="{664D7D60-82C5-4C95-8B89-2FB4830008DF}" srcOrd="0" destOrd="0" presId="urn:microsoft.com/office/officeart/2011/layout/CircleProcess"/>
    <dgm:cxn modelId="{26B89882-C7DA-4891-AD45-FAD43F3D409E}" type="presParOf" srcId="{9B5A6675-0384-417F-886D-3A453F854DC2}" destId="{A5C7175E-0FC4-48E2-B471-4073220F9670}" srcOrd="20" destOrd="0" presId="urn:microsoft.com/office/officeart/2011/layout/CircleProcess"/>
    <dgm:cxn modelId="{CE242694-8DD4-4AF3-A2A2-6671F0402F6D}" type="presParOf" srcId="{9B5A6675-0384-417F-886D-3A453F854DC2}" destId="{672878A9-E855-4D70-9C84-CE3966D39E00}" srcOrd="21" destOrd="0" presId="urn:microsoft.com/office/officeart/2011/layout/CircleProcess"/>
    <dgm:cxn modelId="{1703FE55-A272-47B2-BDEE-5429F08F6DD2}" type="presParOf" srcId="{672878A9-E855-4D70-9C84-CE3966D39E00}" destId="{3E157553-0483-483C-B0CF-6BCA5800AB0B}" srcOrd="0" destOrd="0" presId="urn:microsoft.com/office/officeart/2011/layout/CircleProcess"/>
    <dgm:cxn modelId="{FBDDA6BC-F3AE-4242-9390-BEA8C67BF3C5}" type="presParOf" srcId="{9B5A6675-0384-417F-886D-3A453F854DC2}" destId="{3BABEBDC-1BC5-4D0E-9169-D735EAB8FE17}" srcOrd="22" destOrd="0" presId="urn:microsoft.com/office/officeart/2011/layout/CircleProcess"/>
    <dgm:cxn modelId="{BC7E7959-D7E5-4F01-A46E-D23E10CDDA1B}" type="presParOf" srcId="{3BABEBDC-1BC5-4D0E-9169-D735EAB8FE17}" destId="{E65995BE-F2F5-4333-A331-A23D59C77558}" srcOrd="0" destOrd="0" presId="urn:microsoft.com/office/officeart/2011/layout/CircleProcess"/>
    <dgm:cxn modelId="{6F8D6627-C760-41BC-BF0E-FBC9E18DAC48}" type="presParOf" srcId="{9B5A6675-0384-417F-886D-3A453F854DC2}" destId="{208683C2-7F9D-44D8-8C8E-F2DBDB5DFC5A}"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ED33785-B897-4D80-ACA3-E2811742CB4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87259C2C-E288-4639-83D2-59E9A36DC037}">
      <dgm:prSet/>
      <dgm:spPr/>
      <dgm:t>
        <a:bodyPr/>
        <a:lstStyle/>
        <a:p>
          <a:r>
            <a:rPr lang="en-US" dirty="0"/>
            <a:t>Gather notes from Spark DB</a:t>
          </a:r>
        </a:p>
      </dgm:t>
    </dgm:pt>
    <dgm:pt modelId="{6E21B93A-ABA3-4F89-A882-98FFF046234A}" type="parTrans" cxnId="{8702DA0D-0F38-4880-AFE3-13CFBF048110}">
      <dgm:prSet/>
      <dgm:spPr/>
      <dgm:t>
        <a:bodyPr/>
        <a:lstStyle/>
        <a:p>
          <a:endParaRPr lang="en-US"/>
        </a:p>
      </dgm:t>
    </dgm:pt>
    <dgm:pt modelId="{6AFBB15C-833C-4722-A3E3-71B56AAAB01A}" type="sibTrans" cxnId="{8702DA0D-0F38-4880-AFE3-13CFBF048110}">
      <dgm:prSet/>
      <dgm:spPr/>
      <dgm:t>
        <a:bodyPr/>
        <a:lstStyle/>
        <a:p>
          <a:endParaRPr lang="en-US"/>
        </a:p>
      </dgm:t>
    </dgm:pt>
    <dgm:pt modelId="{8F5F267B-D06B-456F-ADF4-7FAB27F6EB97}">
      <dgm:prSet/>
      <dgm:spPr/>
      <dgm:t>
        <a:bodyPr/>
        <a:lstStyle/>
        <a:p>
          <a:r>
            <a:rPr lang="en-US" dirty="0"/>
            <a:t>Remove Non-ASCII Characters</a:t>
          </a:r>
        </a:p>
      </dgm:t>
    </dgm:pt>
    <dgm:pt modelId="{743ED104-7C2E-4242-8D3E-DE3B59D830D7}" type="parTrans" cxnId="{2F47DF0C-F825-4457-AA8B-0245AC51BA0F}">
      <dgm:prSet/>
      <dgm:spPr/>
      <dgm:t>
        <a:bodyPr/>
        <a:lstStyle/>
        <a:p>
          <a:endParaRPr lang="en-US"/>
        </a:p>
      </dgm:t>
    </dgm:pt>
    <dgm:pt modelId="{4E9C3717-A58C-445E-8F53-4E6D42FF0289}" type="sibTrans" cxnId="{2F47DF0C-F825-4457-AA8B-0245AC51BA0F}">
      <dgm:prSet/>
      <dgm:spPr/>
      <dgm:t>
        <a:bodyPr/>
        <a:lstStyle/>
        <a:p>
          <a:endParaRPr lang="en-US"/>
        </a:p>
      </dgm:t>
    </dgm:pt>
    <dgm:pt modelId="{EF91F0B2-20FC-4AC6-807C-268CDEB22CFC}">
      <dgm:prSet/>
      <dgm:spPr/>
      <dgm:t>
        <a:bodyPr/>
        <a:lstStyle/>
        <a:p>
          <a:r>
            <a:rPr lang="en-US" dirty="0"/>
            <a:t>Remove HTML headers</a:t>
          </a:r>
        </a:p>
      </dgm:t>
    </dgm:pt>
    <dgm:pt modelId="{3AE88BFD-94F6-48C1-A0CE-2E6C249F577A}" type="parTrans" cxnId="{20BC375A-C182-48F3-9221-B423DA28FD0D}">
      <dgm:prSet/>
      <dgm:spPr/>
      <dgm:t>
        <a:bodyPr/>
        <a:lstStyle/>
        <a:p>
          <a:endParaRPr lang="en-US"/>
        </a:p>
      </dgm:t>
    </dgm:pt>
    <dgm:pt modelId="{D3F97698-BEFE-4A03-B97D-AF6951D9C2D6}" type="sibTrans" cxnId="{20BC375A-C182-48F3-9221-B423DA28FD0D}">
      <dgm:prSet/>
      <dgm:spPr/>
      <dgm:t>
        <a:bodyPr/>
        <a:lstStyle/>
        <a:p>
          <a:endParaRPr lang="en-US"/>
        </a:p>
      </dgm:t>
    </dgm:pt>
    <dgm:pt modelId="{45F2AF74-3B4D-4525-9A6D-B00098BD179A}">
      <dgm:prSet/>
      <dgm:spPr/>
      <dgm:t>
        <a:bodyPr/>
        <a:lstStyle/>
        <a:p>
          <a:r>
            <a:rPr lang="en-US" dirty="0"/>
            <a:t>Remove unneeded sections</a:t>
          </a:r>
        </a:p>
      </dgm:t>
    </dgm:pt>
    <dgm:pt modelId="{039E1376-3755-4F98-8B97-C405259A8F85}" type="parTrans" cxnId="{9DA43637-140C-4E5E-8130-F4154C4AC3BB}">
      <dgm:prSet/>
      <dgm:spPr/>
      <dgm:t>
        <a:bodyPr/>
        <a:lstStyle/>
        <a:p>
          <a:endParaRPr lang="en-US"/>
        </a:p>
      </dgm:t>
    </dgm:pt>
    <dgm:pt modelId="{95B9C5B4-6CA4-4299-A15D-868F353F4234}" type="sibTrans" cxnId="{9DA43637-140C-4E5E-8130-F4154C4AC3BB}">
      <dgm:prSet/>
      <dgm:spPr/>
      <dgm:t>
        <a:bodyPr/>
        <a:lstStyle/>
        <a:p>
          <a:endParaRPr lang="en-US"/>
        </a:p>
      </dgm:t>
    </dgm:pt>
    <dgm:pt modelId="{EF926C0C-DAAF-4B91-9106-7ECC311AA0B3}">
      <dgm:prSet/>
      <dgm:spPr/>
      <dgm:t>
        <a:bodyPr/>
        <a:lstStyle/>
        <a:p>
          <a:r>
            <a:rPr lang="en-US" dirty="0"/>
            <a:t>Extract differential text from sequential notes</a:t>
          </a:r>
        </a:p>
      </dgm:t>
    </dgm:pt>
    <dgm:pt modelId="{51540CB9-A4C2-48B9-BDB5-BA03FDB49DAA}" type="parTrans" cxnId="{EC9059A4-2BAA-4F65-8761-55017AF4EB45}">
      <dgm:prSet/>
      <dgm:spPr/>
      <dgm:t>
        <a:bodyPr/>
        <a:lstStyle/>
        <a:p>
          <a:endParaRPr lang="en-US"/>
        </a:p>
      </dgm:t>
    </dgm:pt>
    <dgm:pt modelId="{E690E914-0E51-49B3-B147-309EC1E6CE4B}" type="sibTrans" cxnId="{EC9059A4-2BAA-4F65-8761-55017AF4EB45}">
      <dgm:prSet/>
      <dgm:spPr/>
      <dgm:t>
        <a:bodyPr/>
        <a:lstStyle/>
        <a:p>
          <a:endParaRPr lang="en-US"/>
        </a:p>
      </dgm:t>
    </dgm:pt>
    <dgm:pt modelId="{5B26B621-B28A-4178-90C9-FA430B3A5D70}">
      <dgm:prSet/>
      <dgm:spPr/>
      <dgm:t>
        <a:bodyPr/>
        <a:lstStyle/>
        <a:p>
          <a:r>
            <a:rPr lang="en-US" dirty="0"/>
            <a:t>Add preprocessed notes to database</a:t>
          </a:r>
        </a:p>
      </dgm:t>
    </dgm:pt>
    <dgm:pt modelId="{5253A05D-C1BA-48C5-AA34-CC4720B809EE}" type="parTrans" cxnId="{606770E4-5D82-4711-B0E3-B846257E433B}">
      <dgm:prSet/>
      <dgm:spPr/>
      <dgm:t>
        <a:bodyPr/>
        <a:lstStyle/>
        <a:p>
          <a:endParaRPr lang="en-US"/>
        </a:p>
      </dgm:t>
    </dgm:pt>
    <dgm:pt modelId="{50707D59-11AF-44E7-ADFD-E728F26C322F}" type="sibTrans" cxnId="{606770E4-5D82-4711-B0E3-B846257E433B}">
      <dgm:prSet/>
      <dgm:spPr/>
      <dgm:t>
        <a:bodyPr/>
        <a:lstStyle/>
        <a:p>
          <a:endParaRPr lang="en-US"/>
        </a:p>
      </dgm:t>
    </dgm:pt>
    <dgm:pt modelId="{19AF8814-FAA0-4976-8AD9-B3189019959E}" type="pres">
      <dgm:prSet presAssocID="{FED33785-B897-4D80-ACA3-E2811742CB4B}" presName="Name0" presStyleCnt="0">
        <dgm:presLayoutVars>
          <dgm:dir/>
          <dgm:resizeHandles val="exact"/>
        </dgm:presLayoutVars>
      </dgm:prSet>
      <dgm:spPr/>
    </dgm:pt>
    <dgm:pt modelId="{B472D83A-6860-4F51-93C1-6D70D3B18C5F}" type="pres">
      <dgm:prSet presAssocID="{87259C2C-E288-4639-83D2-59E9A36DC037}" presName="node" presStyleLbl="node1" presStyleIdx="0" presStyleCnt="6" custScaleX="77832">
        <dgm:presLayoutVars>
          <dgm:bulletEnabled val="1"/>
        </dgm:presLayoutVars>
      </dgm:prSet>
      <dgm:spPr/>
    </dgm:pt>
    <dgm:pt modelId="{D62F297F-E328-45CE-BE60-F92CED55DE26}" type="pres">
      <dgm:prSet presAssocID="{6AFBB15C-833C-4722-A3E3-71B56AAAB01A}" presName="sibTrans" presStyleLbl="sibTrans2D1" presStyleIdx="0" presStyleCnt="5"/>
      <dgm:spPr/>
    </dgm:pt>
    <dgm:pt modelId="{18E22C3B-E56F-451B-AF0D-3237E2F81FB5}" type="pres">
      <dgm:prSet presAssocID="{6AFBB15C-833C-4722-A3E3-71B56AAAB01A}" presName="connectorText" presStyleLbl="sibTrans2D1" presStyleIdx="0" presStyleCnt="5"/>
      <dgm:spPr/>
    </dgm:pt>
    <dgm:pt modelId="{63E3964C-81AC-4B15-A8F5-E81C2E7B4FB0}" type="pres">
      <dgm:prSet presAssocID="{8F5F267B-D06B-456F-ADF4-7FAB27F6EB97}" presName="node" presStyleLbl="node1" presStyleIdx="1" presStyleCnt="6" custScaleX="61358">
        <dgm:presLayoutVars>
          <dgm:bulletEnabled val="1"/>
        </dgm:presLayoutVars>
      </dgm:prSet>
      <dgm:spPr/>
    </dgm:pt>
    <dgm:pt modelId="{B8F7CC15-B73B-44E0-B918-9A7FA6F149D8}" type="pres">
      <dgm:prSet presAssocID="{4E9C3717-A58C-445E-8F53-4E6D42FF0289}" presName="sibTrans" presStyleLbl="sibTrans2D1" presStyleIdx="1" presStyleCnt="5"/>
      <dgm:spPr/>
    </dgm:pt>
    <dgm:pt modelId="{C18BDF01-B8FA-4912-BF1F-4958C3CB98B4}" type="pres">
      <dgm:prSet presAssocID="{4E9C3717-A58C-445E-8F53-4E6D42FF0289}" presName="connectorText" presStyleLbl="sibTrans2D1" presStyleIdx="1" presStyleCnt="5"/>
      <dgm:spPr/>
    </dgm:pt>
    <dgm:pt modelId="{A0CB2F64-335F-4F44-822C-A15916DE9287}" type="pres">
      <dgm:prSet presAssocID="{EF91F0B2-20FC-4AC6-807C-268CDEB22CFC}" presName="node" presStyleLbl="node1" presStyleIdx="2" presStyleCnt="6" custScaleX="56355">
        <dgm:presLayoutVars>
          <dgm:bulletEnabled val="1"/>
        </dgm:presLayoutVars>
      </dgm:prSet>
      <dgm:spPr/>
    </dgm:pt>
    <dgm:pt modelId="{5141C223-F43E-4B72-9AC3-9655B55B4A6C}" type="pres">
      <dgm:prSet presAssocID="{D3F97698-BEFE-4A03-B97D-AF6951D9C2D6}" presName="sibTrans" presStyleLbl="sibTrans2D1" presStyleIdx="2" presStyleCnt="5"/>
      <dgm:spPr/>
    </dgm:pt>
    <dgm:pt modelId="{93AC9B7F-C238-4456-B7CB-CF259368C1C9}" type="pres">
      <dgm:prSet presAssocID="{D3F97698-BEFE-4A03-B97D-AF6951D9C2D6}" presName="connectorText" presStyleLbl="sibTrans2D1" presStyleIdx="2" presStyleCnt="5"/>
      <dgm:spPr/>
    </dgm:pt>
    <dgm:pt modelId="{7FBBC2F2-B414-4180-A877-827C5E547C50}" type="pres">
      <dgm:prSet presAssocID="{45F2AF74-3B4D-4525-9A6D-B00098BD179A}" presName="node" presStyleLbl="node1" presStyleIdx="3" presStyleCnt="6" custScaleX="55371">
        <dgm:presLayoutVars>
          <dgm:bulletEnabled val="1"/>
        </dgm:presLayoutVars>
      </dgm:prSet>
      <dgm:spPr/>
    </dgm:pt>
    <dgm:pt modelId="{F77B6FD9-6A80-427A-9A96-74E535560B76}" type="pres">
      <dgm:prSet presAssocID="{95B9C5B4-6CA4-4299-A15D-868F353F4234}" presName="sibTrans" presStyleLbl="sibTrans2D1" presStyleIdx="3" presStyleCnt="5"/>
      <dgm:spPr/>
    </dgm:pt>
    <dgm:pt modelId="{64A48B56-F9CC-4C73-A696-289752F26345}" type="pres">
      <dgm:prSet presAssocID="{95B9C5B4-6CA4-4299-A15D-868F353F4234}" presName="connectorText" presStyleLbl="sibTrans2D1" presStyleIdx="3" presStyleCnt="5"/>
      <dgm:spPr/>
    </dgm:pt>
    <dgm:pt modelId="{38FB3EC9-39D6-49C1-A851-BD0F4C2699D2}" type="pres">
      <dgm:prSet presAssocID="{EF926C0C-DAAF-4B91-9106-7ECC311AA0B3}" presName="node" presStyleLbl="node1" presStyleIdx="4" presStyleCnt="6">
        <dgm:presLayoutVars>
          <dgm:bulletEnabled val="1"/>
        </dgm:presLayoutVars>
      </dgm:prSet>
      <dgm:spPr/>
    </dgm:pt>
    <dgm:pt modelId="{AB359960-FC32-4E60-9E4B-448410F43949}" type="pres">
      <dgm:prSet presAssocID="{E690E914-0E51-49B3-B147-309EC1E6CE4B}" presName="sibTrans" presStyleLbl="sibTrans2D1" presStyleIdx="4" presStyleCnt="5"/>
      <dgm:spPr/>
    </dgm:pt>
    <dgm:pt modelId="{325F6FBC-1542-406F-B191-E14301610FCE}" type="pres">
      <dgm:prSet presAssocID="{E690E914-0E51-49B3-B147-309EC1E6CE4B}" presName="connectorText" presStyleLbl="sibTrans2D1" presStyleIdx="4" presStyleCnt="5"/>
      <dgm:spPr/>
    </dgm:pt>
    <dgm:pt modelId="{163F9C83-0BDD-4356-AA4F-30154899AE44}" type="pres">
      <dgm:prSet presAssocID="{5B26B621-B28A-4178-90C9-FA430B3A5D70}" presName="node" presStyleLbl="node1" presStyleIdx="5" presStyleCnt="6">
        <dgm:presLayoutVars>
          <dgm:bulletEnabled val="1"/>
        </dgm:presLayoutVars>
      </dgm:prSet>
      <dgm:spPr/>
    </dgm:pt>
  </dgm:ptLst>
  <dgm:cxnLst>
    <dgm:cxn modelId="{2F47DF0C-F825-4457-AA8B-0245AC51BA0F}" srcId="{FED33785-B897-4D80-ACA3-E2811742CB4B}" destId="{8F5F267B-D06B-456F-ADF4-7FAB27F6EB97}" srcOrd="1" destOrd="0" parTransId="{743ED104-7C2E-4242-8D3E-DE3B59D830D7}" sibTransId="{4E9C3717-A58C-445E-8F53-4E6D42FF0289}"/>
    <dgm:cxn modelId="{8702DA0D-0F38-4880-AFE3-13CFBF048110}" srcId="{FED33785-B897-4D80-ACA3-E2811742CB4B}" destId="{87259C2C-E288-4639-83D2-59E9A36DC037}" srcOrd="0" destOrd="0" parTransId="{6E21B93A-ABA3-4F89-A882-98FFF046234A}" sibTransId="{6AFBB15C-833C-4722-A3E3-71B56AAAB01A}"/>
    <dgm:cxn modelId="{1A183811-8759-42E9-A0D2-28C1E68367A4}" type="presOf" srcId="{E690E914-0E51-49B3-B147-309EC1E6CE4B}" destId="{AB359960-FC32-4E60-9E4B-448410F43949}" srcOrd="0" destOrd="0" presId="urn:microsoft.com/office/officeart/2005/8/layout/process1"/>
    <dgm:cxn modelId="{AEE76A22-9375-4E6C-857B-FF334AFE27F2}" type="presOf" srcId="{87259C2C-E288-4639-83D2-59E9A36DC037}" destId="{B472D83A-6860-4F51-93C1-6D70D3B18C5F}" srcOrd="0" destOrd="0" presId="urn:microsoft.com/office/officeart/2005/8/layout/process1"/>
    <dgm:cxn modelId="{B3414E23-567C-47A8-B9D6-8F2E4178A558}" type="presOf" srcId="{EF91F0B2-20FC-4AC6-807C-268CDEB22CFC}" destId="{A0CB2F64-335F-4F44-822C-A15916DE9287}" srcOrd="0" destOrd="0" presId="urn:microsoft.com/office/officeart/2005/8/layout/process1"/>
    <dgm:cxn modelId="{9DA43637-140C-4E5E-8130-F4154C4AC3BB}" srcId="{FED33785-B897-4D80-ACA3-E2811742CB4B}" destId="{45F2AF74-3B4D-4525-9A6D-B00098BD179A}" srcOrd="3" destOrd="0" parTransId="{039E1376-3755-4F98-8B97-C405259A8F85}" sibTransId="{95B9C5B4-6CA4-4299-A15D-868F353F4234}"/>
    <dgm:cxn modelId="{805EDC37-8FBE-4E69-9D1F-39A83ED520CA}" type="presOf" srcId="{E690E914-0E51-49B3-B147-309EC1E6CE4B}" destId="{325F6FBC-1542-406F-B191-E14301610FCE}" srcOrd="1" destOrd="0" presId="urn:microsoft.com/office/officeart/2005/8/layout/process1"/>
    <dgm:cxn modelId="{4C269560-DCFA-422C-98E5-93F0230BFDE0}" type="presOf" srcId="{D3F97698-BEFE-4A03-B97D-AF6951D9C2D6}" destId="{93AC9B7F-C238-4456-B7CB-CF259368C1C9}" srcOrd="1" destOrd="0" presId="urn:microsoft.com/office/officeart/2005/8/layout/process1"/>
    <dgm:cxn modelId="{7FA94865-9184-4A85-8BBD-A018F9AB25B1}" type="presOf" srcId="{6AFBB15C-833C-4722-A3E3-71B56AAAB01A}" destId="{18E22C3B-E56F-451B-AF0D-3237E2F81FB5}" srcOrd="1" destOrd="0" presId="urn:microsoft.com/office/officeart/2005/8/layout/process1"/>
    <dgm:cxn modelId="{130FC345-5203-4459-8B64-ED8848001B87}" type="presOf" srcId="{D3F97698-BEFE-4A03-B97D-AF6951D9C2D6}" destId="{5141C223-F43E-4B72-9AC3-9655B55B4A6C}" srcOrd="0" destOrd="0" presId="urn:microsoft.com/office/officeart/2005/8/layout/process1"/>
    <dgm:cxn modelId="{0DB1AF55-9247-4899-A861-4ADABAAE6DBC}" type="presOf" srcId="{EF926C0C-DAAF-4B91-9106-7ECC311AA0B3}" destId="{38FB3EC9-39D6-49C1-A851-BD0F4C2699D2}" srcOrd="0" destOrd="0" presId="urn:microsoft.com/office/officeart/2005/8/layout/process1"/>
    <dgm:cxn modelId="{20BC375A-C182-48F3-9221-B423DA28FD0D}" srcId="{FED33785-B897-4D80-ACA3-E2811742CB4B}" destId="{EF91F0B2-20FC-4AC6-807C-268CDEB22CFC}" srcOrd="2" destOrd="0" parTransId="{3AE88BFD-94F6-48C1-A0CE-2E6C249F577A}" sibTransId="{D3F97698-BEFE-4A03-B97D-AF6951D9C2D6}"/>
    <dgm:cxn modelId="{57AD2D7D-1CEC-4B89-B761-2C41CA102EEB}" type="presOf" srcId="{6AFBB15C-833C-4722-A3E3-71B56AAAB01A}" destId="{D62F297F-E328-45CE-BE60-F92CED55DE26}" srcOrd="0" destOrd="0" presId="urn:microsoft.com/office/officeart/2005/8/layout/process1"/>
    <dgm:cxn modelId="{BC0EE19A-A7D4-46EE-8E41-52B51E9968EC}" type="presOf" srcId="{8F5F267B-D06B-456F-ADF4-7FAB27F6EB97}" destId="{63E3964C-81AC-4B15-A8F5-E81C2E7B4FB0}" srcOrd="0" destOrd="0" presId="urn:microsoft.com/office/officeart/2005/8/layout/process1"/>
    <dgm:cxn modelId="{3FADB69B-D9EC-49C9-8B89-875211FA6DA9}" type="presOf" srcId="{45F2AF74-3B4D-4525-9A6D-B00098BD179A}" destId="{7FBBC2F2-B414-4180-A877-827C5E547C50}" srcOrd="0" destOrd="0" presId="urn:microsoft.com/office/officeart/2005/8/layout/process1"/>
    <dgm:cxn modelId="{EC9059A4-2BAA-4F65-8761-55017AF4EB45}" srcId="{FED33785-B897-4D80-ACA3-E2811742CB4B}" destId="{EF926C0C-DAAF-4B91-9106-7ECC311AA0B3}" srcOrd="4" destOrd="0" parTransId="{51540CB9-A4C2-48B9-BDB5-BA03FDB49DAA}" sibTransId="{E690E914-0E51-49B3-B147-309EC1E6CE4B}"/>
    <dgm:cxn modelId="{9B8055B5-41CB-4F85-A2E8-C99B9334BAFB}" type="presOf" srcId="{4E9C3717-A58C-445E-8F53-4E6D42FF0289}" destId="{C18BDF01-B8FA-4912-BF1F-4958C3CB98B4}" srcOrd="1" destOrd="0" presId="urn:microsoft.com/office/officeart/2005/8/layout/process1"/>
    <dgm:cxn modelId="{4458BCB9-C2AF-4E1F-872A-D2CF41730A84}" type="presOf" srcId="{FED33785-B897-4D80-ACA3-E2811742CB4B}" destId="{19AF8814-FAA0-4976-8AD9-B3189019959E}" srcOrd="0" destOrd="0" presId="urn:microsoft.com/office/officeart/2005/8/layout/process1"/>
    <dgm:cxn modelId="{49BCC3BB-36A8-4957-A20C-A59AB8BBEEC2}" type="presOf" srcId="{5B26B621-B28A-4178-90C9-FA430B3A5D70}" destId="{163F9C83-0BDD-4356-AA4F-30154899AE44}" srcOrd="0" destOrd="0" presId="urn:microsoft.com/office/officeart/2005/8/layout/process1"/>
    <dgm:cxn modelId="{F37E7ACC-57F2-4FAF-A8BA-BCDE75BA53ED}" type="presOf" srcId="{95B9C5B4-6CA4-4299-A15D-868F353F4234}" destId="{F77B6FD9-6A80-427A-9A96-74E535560B76}" srcOrd="0" destOrd="0" presId="urn:microsoft.com/office/officeart/2005/8/layout/process1"/>
    <dgm:cxn modelId="{E9229DE2-6A99-42E3-B996-C3438C674ED1}" type="presOf" srcId="{95B9C5B4-6CA4-4299-A15D-868F353F4234}" destId="{64A48B56-F9CC-4C73-A696-289752F26345}" srcOrd="1" destOrd="0" presId="urn:microsoft.com/office/officeart/2005/8/layout/process1"/>
    <dgm:cxn modelId="{606770E4-5D82-4711-B0E3-B846257E433B}" srcId="{FED33785-B897-4D80-ACA3-E2811742CB4B}" destId="{5B26B621-B28A-4178-90C9-FA430B3A5D70}" srcOrd="5" destOrd="0" parTransId="{5253A05D-C1BA-48C5-AA34-CC4720B809EE}" sibTransId="{50707D59-11AF-44E7-ADFD-E728F26C322F}"/>
    <dgm:cxn modelId="{5BFCDFEF-1E60-4B8E-93E9-0FD077BB2ACE}" type="presOf" srcId="{4E9C3717-A58C-445E-8F53-4E6D42FF0289}" destId="{B8F7CC15-B73B-44E0-B918-9A7FA6F149D8}" srcOrd="0" destOrd="0" presId="urn:microsoft.com/office/officeart/2005/8/layout/process1"/>
    <dgm:cxn modelId="{7977695B-43B5-4F3C-AAFA-6B47879788A5}" type="presParOf" srcId="{19AF8814-FAA0-4976-8AD9-B3189019959E}" destId="{B472D83A-6860-4F51-93C1-6D70D3B18C5F}" srcOrd="0" destOrd="0" presId="urn:microsoft.com/office/officeart/2005/8/layout/process1"/>
    <dgm:cxn modelId="{A13CF577-C178-4D35-A382-7B6D767E9747}" type="presParOf" srcId="{19AF8814-FAA0-4976-8AD9-B3189019959E}" destId="{D62F297F-E328-45CE-BE60-F92CED55DE26}" srcOrd="1" destOrd="0" presId="urn:microsoft.com/office/officeart/2005/8/layout/process1"/>
    <dgm:cxn modelId="{4A284A9D-A1E9-4B58-A9DC-D5B56B07EB93}" type="presParOf" srcId="{D62F297F-E328-45CE-BE60-F92CED55DE26}" destId="{18E22C3B-E56F-451B-AF0D-3237E2F81FB5}" srcOrd="0" destOrd="0" presId="urn:microsoft.com/office/officeart/2005/8/layout/process1"/>
    <dgm:cxn modelId="{B9D99024-6B46-4AFC-8B44-3E16BD35BFA7}" type="presParOf" srcId="{19AF8814-FAA0-4976-8AD9-B3189019959E}" destId="{63E3964C-81AC-4B15-A8F5-E81C2E7B4FB0}" srcOrd="2" destOrd="0" presId="urn:microsoft.com/office/officeart/2005/8/layout/process1"/>
    <dgm:cxn modelId="{C2C5F1CE-B329-4B00-BEBE-5029591B2119}" type="presParOf" srcId="{19AF8814-FAA0-4976-8AD9-B3189019959E}" destId="{B8F7CC15-B73B-44E0-B918-9A7FA6F149D8}" srcOrd="3" destOrd="0" presId="urn:microsoft.com/office/officeart/2005/8/layout/process1"/>
    <dgm:cxn modelId="{8EB57F4F-696F-4C81-8BAD-2CB24375982B}" type="presParOf" srcId="{B8F7CC15-B73B-44E0-B918-9A7FA6F149D8}" destId="{C18BDF01-B8FA-4912-BF1F-4958C3CB98B4}" srcOrd="0" destOrd="0" presId="urn:microsoft.com/office/officeart/2005/8/layout/process1"/>
    <dgm:cxn modelId="{B4FE0456-4970-41D3-85E1-9EAC8B9F4C71}" type="presParOf" srcId="{19AF8814-FAA0-4976-8AD9-B3189019959E}" destId="{A0CB2F64-335F-4F44-822C-A15916DE9287}" srcOrd="4" destOrd="0" presId="urn:microsoft.com/office/officeart/2005/8/layout/process1"/>
    <dgm:cxn modelId="{AF53A2DD-47E3-43B5-A526-77DAF8BCAB29}" type="presParOf" srcId="{19AF8814-FAA0-4976-8AD9-B3189019959E}" destId="{5141C223-F43E-4B72-9AC3-9655B55B4A6C}" srcOrd="5" destOrd="0" presId="urn:microsoft.com/office/officeart/2005/8/layout/process1"/>
    <dgm:cxn modelId="{F8F984FE-88C4-4247-9D8D-EF6B0C3F157E}" type="presParOf" srcId="{5141C223-F43E-4B72-9AC3-9655B55B4A6C}" destId="{93AC9B7F-C238-4456-B7CB-CF259368C1C9}" srcOrd="0" destOrd="0" presId="urn:microsoft.com/office/officeart/2005/8/layout/process1"/>
    <dgm:cxn modelId="{E6F3A511-4D28-4F20-A7B7-C14CC7C3FA29}" type="presParOf" srcId="{19AF8814-FAA0-4976-8AD9-B3189019959E}" destId="{7FBBC2F2-B414-4180-A877-827C5E547C50}" srcOrd="6" destOrd="0" presId="urn:microsoft.com/office/officeart/2005/8/layout/process1"/>
    <dgm:cxn modelId="{FB30FF43-9AF6-4CCA-9793-A6D4A9AC0B91}" type="presParOf" srcId="{19AF8814-FAA0-4976-8AD9-B3189019959E}" destId="{F77B6FD9-6A80-427A-9A96-74E535560B76}" srcOrd="7" destOrd="0" presId="urn:microsoft.com/office/officeart/2005/8/layout/process1"/>
    <dgm:cxn modelId="{28DF2791-6A86-4342-8280-8AB363EE8851}" type="presParOf" srcId="{F77B6FD9-6A80-427A-9A96-74E535560B76}" destId="{64A48B56-F9CC-4C73-A696-289752F26345}" srcOrd="0" destOrd="0" presId="urn:microsoft.com/office/officeart/2005/8/layout/process1"/>
    <dgm:cxn modelId="{3071BEF9-3E05-4A70-BA20-7203FE1A8B6A}" type="presParOf" srcId="{19AF8814-FAA0-4976-8AD9-B3189019959E}" destId="{38FB3EC9-39D6-49C1-A851-BD0F4C2699D2}" srcOrd="8" destOrd="0" presId="urn:microsoft.com/office/officeart/2005/8/layout/process1"/>
    <dgm:cxn modelId="{0042F226-8CB6-4C11-AABB-CA594C91D49F}" type="presParOf" srcId="{19AF8814-FAA0-4976-8AD9-B3189019959E}" destId="{AB359960-FC32-4E60-9E4B-448410F43949}" srcOrd="9" destOrd="0" presId="urn:microsoft.com/office/officeart/2005/8/layout/process1"/>
    <dgm:cxn modelId="{2E5BEBFB-D266-4C23-BB7E-ADCCFA1D5A95}" type="presParOf" srcId="{AB359960-FC32-4E60-9E4B-448410F43949}" destId="{325F6FBC-1542-406F-B191-E14301610FCE}" srcOrd="0" destOrd="0" presId="urn:microsoft.com/office/officeart/2005/8/layout/process1"/>
    <dgm:cxn modelId="{4AA85B4E-EB3C-4020-8E46-135E4C906A61}" type="presParOf" srcId="{19AF8814-FAA0-4976-8AD9-B3189019959E}" destId="{163F9C83-0BDD-4356-AA4F-30154899AE44}"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D33785-B897-4D80-ACA3-E2811742CB4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5B26B621-B28A-4178-90C9-FA430B3A5D70}">
      <dgm:prSet/>
      <dgm:spPr/>
      <dgm:t>
        <a:bodyPr/>
        <a:lstStyle/>
        <a:p>
          <a:r>
            <a:rPr lang="en-US" dirty="0"/>
            <a:t>Remove short lines (less than 6 words)</a:t>
          </a:r>
        </a:p>
      </dgm:t>
    </dgm:pt>
    <dgm:pt modelId="{5253A05D-C1BA-48C5-AA34-CC4720B809EE}" type="parTrans" cxnId="{606770E4-5D82-4711-B0E3-B846257E433B}">
      <dgm:prSet/>
      <dgm:spPr/>
      <dgm:t>
        <a:bodyPr/>
        <a:lstStyle/>
        <a:p>
          <a:endParaRPr lang="en-US"/>
        </a:p>
      </dgm:t>
    </dgm:pt>
    <dgm:pt modelId="{50707D59-11AF-44E7-ADFD-E728F26C322F}" type="sibTrans" cxnId="{606770E4-5D82-4711-B0E3-B846257E433B}">
      <dgm:prSet/>
      <dgm:spPr/>
      <dgm:t>
        <a:bodyPr/>
        <a:lstStyle/>
        <a:p>
          <a:endParaRPr lang="en-US"/>
        </a:p>
      </dgm:t>
    </dgm:pt>
    <dgm:pt modelId="{19AF8814-FAA0-4976-8AD9-B3189019959E}" type="pres">
      <dgm:prSet presAssocID="{FED33785-B897-4D80-ACA3-E2811742CB4B}" presName="Name0" presStyleCnt="0">
        <dgm:presLayoutVars>
          <dgm:dir/>
          <dgm:resizeHandles val="exact"/>
        </dgm:presLayoutVars>
      </dgm:prSet>
      <dgm:spPr/>
    </dgm:pt>
    <dgm:pt modelId="{163F9C83-0BDD-4356-AA4F-30154899AE44}" type="pres">
      <dgm:prSet presAssocID="{5B26B621-B28A-4178-90C9-FA430B3A5D70}" presName="node" presStyleLbl="node1" presStyleIdx="0" presStyleCnt="1">
        <dgm:presLayoutVars>
          <dgm:bulletEnabled val="1"/>
        </dgm:presLayoutVars>
      </dgm:prSet>
      <dgm:spPr/>
    </dgm:pt>
  </dgm:ptLst>
  <dgm:cxnLst>
    <dgm:cxn modelId="{4458BCB9-C2AF-4E1F-872A-D2CF41730A84}" type="presOf" srcId="{FED33785-B897-4D80-ACA3-E2811742CB4B}" destId="{19AF8814-FAA0-4976-8AD9-B3189019959E}" srcOrd="0" destOrd="0" presId="urn:microsoft.com/office/officeart/2005/8/layout/process1"/>
    <dgm:cxn modelId="{49BCC3BB-36A8-4957-A20C-A59AB8BBEEC2}" type="presOf" srcId="{5B26B621-B28A-4178-90C9-FA430B3A5D70}" destId="{163F9C83-0BDD-4356-AA4F-30154899AE44}" srcOrd="0" destOrd="0" presId="urn:microsoft.com/office/officeart/2005/8/layout/process1"/>
    <dgm:cxn modelId="{606770E4-5D82-4711-B0E3-B846257E433B}" srcId="{FED33785-B897-4D80-ACA3-E2811742CB4B}" destId="{5B26B621-B28A-4178-90C9-FA430B3A5D70}" srcOrd="0" destOrd="0" parTransId="{5253A05D-C1BA-48C5-AA34-CC4720B809EE}" sibTransId="{50707D59-11AF-44E7-ADFD-E728F26C322F}"/>
    <dgm:cxn modelId="{4AA85B4E-EB3C-4020-8E46-135E4C906A61}" type="presParOf" srcId="{19AF8814-FAA0-4976-8AD9-B3189019959E}" destId="{163F9C83-0BDD-4356-AA4F-30154899AE44}"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D33785-B897-4D80-ACA3-E2811742CB4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5B26B621-B28A-4178-90C9-FA430B3A5D70}">
      <dgm:prSet/>
      <dgm:spPr/>
      <dgm:t>
        <a:bodyPr/>
        <a:lstStyle/>
        <a:p>
          <a:r>
            <a:rPr lang="en-US" dirty="0"/>
            <a:t>Used in Cancer Labels Extraction</a:t>
          </a:r>
        </a:p>
      </dgm:t>
    </dgm:pt>
    <dgm:pt modelId="{5253A05D-C1BA-48C5-AA34-CC4720B809EE}" type="parTrans" cxnId="{606770E4-5D82-4711-B0E3-B846257E433B}">
      <dgm:prSet/>
      <dgm:spPr/>
      <dgm:t>
        <a:bodyPr/>
        <a:lstStyle/>
        <a:p>
          <a:endParaRPr lang="en-US"/>
        </a:p>
      </dgm:t>
    </dgm:pt>
    <dgm:pt modelId="{50707D59-11AF-44E7-ADFD-E728F26C322F}" type="sibTrans" cxnId="{606770E4-5D82-4711-B0E3-B846257E433B}">
      <dgm:prSet/>
      <dgm:spPr/>
      <dgm:t>
        <a:bodyPr/>
        <a:lstStyle/>
        <a:p>
          <a:endParaRPr lang="en-US"/>
        </a:p>
      </dgm:t>
    </dgm:pt>
    <dgm:pt modelId="{19AF8814-FAA0-4976-8AD9-B3189019959E}" type="pres">
      <dgm:prSet presAssocID="{FED33785-B897-4D80-ACA3-E2811742CB4B}" presName="Name0" presStyleCnt="0">
        <dgm:presLayoutVars>
          <dgm:dir/>
          <dgm:resizeHandles val="exact"/>
        </dgm:presLayoutVars>
      </dgm:prSet>
      <dgm:spPr/>
    </dgm:pt>
    <dgm:pt modelId="{163F9C83-0BDD-4356-AA4F-30154899AE44}" type="pres">
      <dgm:prSet presAssocID="{5B26B621-B28A-4178-90C9-FA430B3A5D70}" presName="node" presStyleLbl="node1" presStyleIdx="0" presStyleCnt="1">
        <dgm:presLayoutVars>
          <dgm:bulletEnabled val="1"/>
        </dgm:presLayoutVars>
      </dgm:prSet>
      <dgm:spPr/>
    </dgm:pt>
  </dgm:ptLst>
  <dgm:cxnLst>
    <dgm:cxn modelId="{4458BCB9-C2AF-4E1F-872A-D2CF41730A84}" type="presOf" srcId="{FED33785-B897-4D80-ACA3-E2811742CB4B}" destId="{19AF8814-FAA0-4976-8AD9-B3189019959E}" srcOrd="0" destOrd="0" presId="urn:microsoft.com/office/officeart/2005/8/layout/process1"/>
    <dgm:cxn modelId="{49BCC3BB-36A8-4957-A20C-A59AB8BBEEC2}" type="presOf" srcId="{5B26B621-B28A-4178-90C9-FA430B3A5D70}" destId="{163F9C83-0BDD-4356-AA4F-30154899AE44}" srcOrd="0" destOrd="0" presId="urn:microsoft.com/office/officeart/2005/8/layout/process1"/>
    <dgm:cxn modelId="{606770E4-5D82-4711-B0E3-B846257E433B}" srcId="{FED33785-B897-4D80-ACA3-E2811742CB4B}" destId="{5B26B621-B28A-4178-90C9-FA430B3A5D70}" srcOrd="0" destOrd="0" parTransId="{5253A05D-C1BA-48C5-AA34-CC4720B809EE}" sibTransId="{50707D59-11AF-44E7-ADFD-E728F26C322F}"/>
    <dgm:cxn modelId="{4AA85B4E-EB3C-4020-8E46-135E4C906A61}" type="presParOf" srcId="{19AF8814-FAA0-4976-8AD9-B3189019959E}" destId="{163F9C83-0BDD-4356-AA4F-30154899AE44}"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D33785-B897-4D80-ACA3-E2811742CB4B}" type="doc">
      <dgm:prSet loTypeId="urn:microsoft.com/office/officeart/2005/8/layout/process1" loCatId="process" qsTypeId="urn:microsoft.com/office/officeart/2005/8/quickstyle/simple1" qsCatId="simple" csTypeId="urn:microsoft.com/office/officeart/2005/8/colors/accent0_3" csCatId="mainScheme"/>
      <dgm:spPr/>
      <dgm:t>
        <a:bodyPr/>
        <a:lstStyle/>
        <a:p>
          <a:endParaRPr lang="en-US"/>
        </a:p>
      </dgm:t>
    </dgm:pt>
    <dgm:pt modelId="{87259C2C-E288-4639-83D2-59E9A36DC037}">
      <dgm:prSet/>
      <dgm:spPr/>
      <dgm:t>
        <a:bodyPr/>
        <a:lstStyle/>
        <a:p>
          <a:r>
            <a:rPr lang="en-US"/>
            <a:t>Extracting note form DB</a:t>
          </a:r>
        </a:p>
      </dgm:t>
    </dgm:pt>
    <dgm:pt modelId="{6E21B93A-ABA3-4F89-A882-98FFF046234A}" type="parTrans" cxnId="{8702DA0D-0F38-4880-AFE3-13CFBF048110}">
      <dgm:prSet/>
      <dgm:spPr/>
      <dgm:t>
        <a:bodyPr/>
        <a:lstStyle/>
        <a:p>
          <a:endParaRPr lang="en-US"/>
        </a:p>
      </dgm:t>
    </dgm:pt>
    <dgm:pt modelId="{6AFBB15C-833C-4722-A3E3-71B56AAAB01A}" type="sibTrans" cxnId="{8702DA0D-0F38-4880-AFE3-13CFBF048110}">
      <dgm:prSet/>
      <dgm:spPr/>
      <dgm:t>
        <a:bodyPr/>
        <a:lstStyle/>
        <a:p>
          <a:endParaRPr lang="en-US"/>
        </a:p>
      </dgm:t>
    </dgm:pt>
    <dgm:pt modelId="{8F5F267B-D06B-456F-ADF4-7FAB27F6EB97}">
      <dgm:prSet/>
      <dgm:spPr/>
      <dgm:t>
        <a:bodyPr/>
        <a:lstStyle/>
        <a:p>
          <a:r>
            <a:rPr lang="en-US"/>
            <a:t>Creating Chunks based on queries</a:t>
          </a:r>
        </a:p>
      </dgm:t>
    </dgm:pt>
    <dgm:pt modelId="{743ED104-7C2E-4242-8D3E-DE3B59D830D7}" type="parTrans" cxnId="{2F47DF0C-F825-4457-AA8B-0245AC51BA0F}">
      <dgm:prSet/>
      <dgm:spPr/>
      <dgm:t>
        <a:bodyPr/>
        <a:lstStyle/>
        <a:p>
          <a:endParaRPr lang="en-US"/>
        </a:p>
      </dgm:t>
    </dgm:pt>
    <dgm:pt modelId="{4E9C3717-A58C-445E-8F53-4E6D42FF0289}" type="sibTrans" cxnId="{2F47DF0C-F825-4457-AA8B-0245AC51BA0F}">
      <dgm:prSet/>
      <dgm:spPr/>
      <dgm:t>
        <a:bodyPr/>
        <a:lstStyle/>
        <a:p>
          <a:endParaRPr lang="en-US"/>
        </a:p>
      </dgm:t>
    </dgm:pt>
    <dgm:pt modelId="{EF91F0B2-20FC-4AC6-807C-268CDEB22CFC}">
      <dgm:prSet/>
      <dgm:spPr/>
      <dgm:t>
        <a:bodyPr/>
        <a:lstStyle/>
        <a:p>
          <a:r>
            <a:rPr lang="en-US"/>
            <a:t>Applying Chat Template</a:t>
          </a:r>
        </a:p>
      </dgm:t>
    </dgm:pt>
    <dgm:pt modelId="{3AE88BFD-94F6-48C1-A0CE-2E6C249F577A}" type="parTrans" cxnId="{20BC375A-C182-48F3-9221-B423DA28FD0D}">
      <dgm:prSet/>
      <dgm:spPr/>
      <dgm:t>
        <a:bodyPr/>
        <a:lstStyle/>
        <a:p>
          <a:endParaRPr lang="en-US"/>
        </a:p>
      </dgm:t>
    </dgm:pt>
    <dgm:pt modelId="{D3F97698-BEFE-4A03-B97D-AF6951D9C2D6}" type="sibTrans" cxnId="{20BC375A-C182-48F3-9221-B423DA28FD0D}">
      <dgm:prSet/>
      <dgm:spPr/>
      <dgm:t>
        <a:bodyPr/>
        <a:lstStyle/>
        <a:p>
          <a:endParaRPr lang="en-US"/>
        </a:p>
      </dgm:t>
    </dgm:pt>
    <dgm:pt modelId="{45F2AF74-3B4D-4525-9A6D-B00098BD179A}">
      <dgm:prSet/>
      <dgm:spPr/>
      <dgm:t>
        <a:bodyPr/>
        <a:lstStyle/>
        <a:p>
          <a:r>
            <a:rPr lang="en-US"/>
            <a:t>Inference using LLM</a:t>
          </a:r>
        </a:p>
      </dgm:t>
    </dgm:pt>
    <dgm:pt modelId="{039E1376-3755-4F98-8B97-C405259A8F85}" type="parTrans" cxnId="{9DA43637-140C-4E5E-8130-F4154C4AC3BB}">
      <dgm:prSet/>
      <dgm:spPr/>
      <dgm:t>
        <a:bodyPr/>
        <a:lstStyle/>
        <a:p>
          <a:endParaRPr lang="en-US"/>
        </a:p>
      </dgm:t>
    </dgm:pt>
    <dgm:pt modelId="{95B9C5B4-6CA4-4299-A15D-868F353F4234}" type="sibTrans" cxnId="{9DA43637-140C-4E5E-8130-F4154C4AC3BB}">
      <dgm:prSet/>
      <dgm:spPr/>
      <dgm:t>
        <a:bodyPr/>
        <a:lstStyle/>
        <a:p>
          <a:endParaRPr lang="en-US"/>
        </a:p>
      </dgm:t>
    </dgm:pt>
    <dgm:pt modelId="{EF926C0C-DAAF-4B91-9106-7ECC311AA0B3}">
      <dgm:prSet/>
      <dgm:spPr/>
      <dgm:t>
        <a:bodyPr/>
        <a:lstStyle/>
        <a:p>
          <a:r>
            <a:rPr lang="en-US"/>
            <a:t>Storing results in DB </a:t>
          </a:r>
        </a:p>
      </dgm:t>
    </dgm:pt>
    <dgm:pt modelId="{51540CB9-A4C2-48B9-BDB5-BA03FDB49DAA}" type="parTrans" cxnId="{EC9059A4-2BAA-4F65-8761-55017AF4EB45}">
      <dgm:prSet/>
      <dgm:spPr/>
      <dgm:t>
        <a:bodyPr/>
        <a:lstStyle/>
        <a:p>
          <a:endParaRPr lang="en-US"/>
        </a:p>
      </dgm:t>
    </dgm:pt>
    <dgm:pt modelId="{E690E914-0E51-49B3-B147-309EC1E6CE4B}" type="sibTrans" cxnId="{EC9059A4-2BAA-4F65-8761-55017AF4EB45}">
      <dgm:prSet/>
      <dgm:spPr/>
      <dgm:t>
        <a:bodyPr/>
        <a:lstStyle/>
        <a:p>
          <a:endParaRPr lang="en-US"/>
        </a:p>
      </dgm:t>
    </dgm:pt>
    <dgm:pt modelId="{19AF8814-FAA0-4976-8AD9-B3189019959E}" type="pres">
      <dgm:prSet presAssocID="{FED33785-B897-4D80-ACA3-E2811742CB4B}" presName="Name0" presStyleCnt="0">
        <dgm:presLayoutVars>
          <dgm:dir/>
          <dgm:resizeHandles val="exact"/>
        </dgm:presLayoutVars>
      </dgm:prSet>
      <dgm:spPr/>
    </dgm:pt>
    <dgm:pt modelId="{B472D83A-6860-4F51-93C1-6D70D3B18C5F}" type="pres">
      <dgm:prSet presAssocID="{87259C2C-E288-4639-83D2-59E9A36DC037}" presName="node" presStyleLbl="node1" presStyleIdx="0" presStyleCnt="5">
        <dgm:presLayoutVars>
          <dgm:bulletEnabled val="1"/>
        </dgm:presLayoutVars>
      </dgm:prSet>
      <dgm:spPr/>
    </dgm:pt>
    <dgm:pt modelId="{D62F297F-E328-45CE-BE60-F92CED55DE26}" type="pres">
      <dgm:prSet presAssocID="{6AFBB15C-833C-4722-A3E3-71B56AAAB01A}" presName="sibTrans" presStyleLbl="sibTrans2D1" presStyleIdx="0" presStyleCnt="4"/>
      <dgm:spPr/>
    </dgm:pt>
    <dgm:pt modelId="{18E22C3B-E56F-451B-AF0D-3237E2F81FB5}" type="pres">
      <dgm:prSet presAssocID="{6AFBB15C-833C-4722-A3E3-71B56AAAB01A}" presName="connectorText" presStyleLbl="sibTrans2D1" presStyleIdx="0" presStyleCnt="4"/>
      <dgm:spPr/>
    </dgm:pt>
    <dgm:pt modelId="{63E3964C-81AC-4B15-A8F5-E81C2E7B4FB0}" type="pres">
      <dgm:prSet presAssocID="{8F5F267B-D06B-456F-ADF4-7FAB27F6EB97}" presName="node" presStyleLbl="node1" presStyleIdx="1" presStyleCnt="5">
        <dgm:presLayoutVars>
          <dgm:bulletEnabled val="1"/>
        </dgm:presLayoutVars>
      </dgm:prSet>
      <dgm:spPr/>
    </dgm:pt>
    <dgm:pt modelId="{B8F7CC15-B73B-44E0-B918-9A7FA6F149D8}" type="pres">
      <dgm:prSet presAssocID="{4E9C3717-A58C-445E-8F53-4E6D42FF0289}" presName="sibTrans" presStyleLbl="sibTrans2D1" presStyleIdx="1" presStyleCnt="4"/>
      <dgm:spPr/>
    </dgm:pt>
    <dgm:pt modelId="{C18BDF01-B8FA-4912-BF1F-4958C3CB98B4}" type="pres">
      <dgm:prSet presAssocID="{4E9C3717-A58C-445E-8F53-4E6D42FF0289}" presName="connectorText" presStyleLbl="sibTrans2D1" presStyleIdx="1" presStyleCnt="4"/>
      <dgm:spPr/>
    </dgm:pt>
    <dgm:pt modelId="{A0CB2F64-335F-4F44-822C-A15916DE9287}" type="pres">
      <dgm:prSet presAssocID="{EF91F0B2-20FC-4AC6-807C-268CDEB22CFC}" presName="node" presStyleLbl="node1" presStyleIdx="2" presStyleCnt="5">
        <dgm:presLayoutVars>
          <dgm:bulletEnabled val="1"/>
        </dgm:presLayoutVars>
      </dgm:prSet>
      <dgm:spPr/>
    </dgm:pt>
    <dgm:pt modelId="{5141C223-F43E-4B72-9AC3-9655B55B4A6C}" type="pres">
      <dgm:prSet presAssocID="{D3F97698-BEFE-4A03-B97D-AF6951D9C2D6}" presName="sibTrans" presStyleLbl="sibTrans2D1" presStyleIdx="2" presStyleCnt="4"/>
      <dgm:spPr/>
    </dgm:pt>
    <dgm:pt modelId="{93AC9B7F-C238-4456-B7CB-CF259368C1C9}" type="pres">
      <dgm:prSet presAssocID="{D3F97698-BEFE-4A03-B97D-AF6951D9C2D6}" presName="connectorText" presStyleLbl="sibTrans2D1" presStyleIdx="2" presStyleCnt="4"/>
      <dgm:spPr/>
    </dgm:pt>
    <dgm:pt modelId="{7FBBC2F2-B414-4180-A877-827C5E547C50}" type="pres">
      <dgm:prSet presAssocID="{45F2AF74-3B4D-4525-9A6D-B00098BD179A}" presName="node" presStyleLbl="node1" presStyleIdx="3" presStyleCnt="5">
        <dgm:presLayoutVars>
          <dgm:bulletEnabled val="1"/>
        </dgm:presLayoutVars>
      </dgm:prSet>
      <dgm:spPr/>
    </dgm:pt>
    <dgm:pt modelId="{F77B6FD9-6A80-427A-9A96-74E535560B76}" type="pres">
      <dgm:prSet presAssocID="{95B9C5B4-6CA4-4299-A15D-868F353F4234}" presName="sibTrans" presStyleLbl="sibTrans2D1" presStyleIdx="3" presStyleCnt="4"/>
      <dgm:spPr/>
    </dgm:pt>
    <dgm:pt modelId="{64A48B56-F9CC-4C73-A696-289752F26345}" type="pres">
      <dgm:prSet presAssocID="{95B9C5B4-6CA4-4299-A15D-868F353F4234}" presName="connectorText" presStyleLbl="sibTrans2D1" presStyleIdx="3" presStyleCnt="4"/>
      <dgm:spPr/>
    </dgm:pt>
    <dgm:pt modelId="{38FB3EC9-39D6-49C1-A851-BD0F4C2699D2}" type="pres">
      <dgm:prSet presAssocID="{EF926C0C-DAAF-4B91-9106-7ECC311AA0B3}" presName="node" presStyleLbl="node1" presStyleIdx="4" presStyleCnt="5">
        <dgm:presLayoutVars>
          <dgm:bulletEnabled val="1"/>
        </dgm:presLayoutVars>
      </dgm:prSet>
      <dgm:spPr/>
    </dgm:pt>
  </dgm:ptLst>
  <dgm:cxnLst>
    <dgm:cxn modelId="{2F47DF0C-F825-4457-AA8B-0245AC51BA0F}" srcId="{FED33785-B897-4D80-ACA3-E2811742CB4B}" destId="{8F5F267B-D06B-456F-ADF4-7FAB27F6EB97}" srcOrd="1" destOrd="0" parTransId="{743ED104-7C2E-4242-8D3E-DE3B59D830D7}" sibTransId="{4E9C3717-A58C-445E-8F53-4E6D42FF0289}"/>
    <dgm:cxn modelId="{8702DA0D-0F38-4880-AFE3-13CFBF048110}" srcId="{FED33785-B897-4D80-ACA3-E2811742CB4B}" destId="{87259C2C-E288-4639-83D2-59E9A36DC037}" srcOrd="0" destOrd="0" parTransId="{6E21B93A-ABA3-4F89-A882-98FFF046234A}" sibTransId="{6AFBB15C-833C-4722-A3E3-71B56AAAB01A}"/>
    <dgm:cxn modelId="{AEE76A22-9375-4E6C-857B-FF334AFE27F2}" type="presOf" srcId="{87259C2C-E288-4639-83D2-59E9A36DC037}" destId="{B472D83A-6860-4F51-93C1-6D70D3B18C5F}" srcOrd="0" destOrd="0" presId="urn:microsoft.com/office/officeart/2005/8/layout/process1"/>
    <dgm:cxn modelId="{B3414E23-567C-47A8-B9D6-8F2E4178A558}" type="presOf" srcId="{EF91F0B2-20FC-4AC6-807C-268CDEB22CFC}" destId="{A0CB2F64-335F-4F44-822C-A15916DE9287}" srcOrd="0" destOrd="0" presId="urn:microsoft.com/office/officeart/2005/8/layout/process1"/>
    <dgm:cxn modelId="{9DA43637-140C-4E5E-8130-F4154C4AC3BB}" srcId="{FED33785-B897-4D80-ACA3-E2811742CB4B}" destId="{45F2AF74-3B4D-4525-9A6D-B00098BD179A}" srcOrd="3" destOrd="0" parTransId="{039E1376-3755-4F98-8B97-C405259A8F85}" sibTransId="{95B9C5B4-6CA4-4299-A15D-868F353F4234}"/>
    <dgm:cxn modelId="{4C269560-DCFA-422C-98E5-93F0230BFDE0}" type="presOf" srcId="{D3F97698-BEFE-4A03-B97D-AF6951D9C2D6}" destId="{93AC9B7F-C238-4456-B7CB-CF259368C1C9}" srcOrd="1" destOrd="0" presId="urn:microsoft.com/office/officeart/2005/8/layout/process1"/>
    <dgm:cxn modelId="{7FA94865-9184-4A85-8BBD-A018F9AB25B1}" type="presOf" srcId="{6AFBB15C-833C-4722-A3E3-71B56AAAB01A}" destId="{18E22C3B-E56F-451B-AF0D-3237E2F81FB5}" srcOrd="1" destOrd="0" presId="urn:microsoft.com/office/officeart/2005/8/layout/process1"/>
    <dgm:cxn modelId="{130FC345-5203-4459-8B64-ED8848001B87}" type="presOf" srcId="{D3F97698-BEFE-4A03-B97D-AF6951D9C2D6}" destId="{5141C223-F43E-4B72-9AC3-9655B55B4A6C}" srcOrd="0" destOrd="0" presId="urn:microsoft.com/office/officeart/2005/8/layout/process1"/>
    <dgm:cxn modelId="{0DB1AF55-9247-4899-A861-4ADABAAE6DBC}" type="presOf" srcId="{EF926C0C-DAAF-4B91-9106-7ECC311AA0B3}" destId="{38FB3EC9-39D6-49C1-A851-BD0F4C2699D2}" srcOrd="0" destOrd="0" presId="urn:microsoft.com/office/officeart/2005/8/layout/process1"/>
    <dgm:cxn modelId="{20BC375A-C182-48F3-9221-B423DA28FD0D}" srcId="{FED33785-B897-4D80-ACA3-E2811742CB4B}" destId="{EF91F0B2-20FC-4AC6-807C-268CDEB22CFC}" srcOrd="2" destOrd="0" parTransId="{3AE88BFD-94F6-48C1-A0CE-2E6C249F577A}" sibTransId="{D3F97698-BEFE-4A03-B97D-AF6951D9C2D6}"/>
    <dgm:cxn modelId="{57AD2D7D-1CEC-4B89-B761-2C41CA102EEB}" type="presOf" srcId="{6AFBB15C-833C-4722-A3E3-71B56AAAB01A}" destId="{D62F297F-E328-45CE-BE60-F92CED55DE26}" srcOrd="0" destOrd="0" presId="urn:microsoft.com/office/officeart/2005/8/layout/process1"/>
    <dgm:cxn modelId="{BC0EE19A-A7D4-46EE-8E41-52B51E9968EC}" type="presOf" srcId="{8F5F267B-D06B-456F-ADF4-7FAB27F6EB97}" destId="{63E3964C-81AC-4B15-A8F5-E81C2E7B4FB0}" srcOrd="0" destOrd="0" presId="urn:microsoft.com/office/officeart/2005/8/layout/process1"/>
    <dgm:cxn modelId="{3FADB69B-D9EC-49C9-8B89-875211FA6DA9}" type="presOf" srcId="{45F2AF74-3B4D-4525-9A6D-B00098BD179A}" destId="{7FBBC2F2-B414-4180-A877-827C5E547C50}" srcOrd="0" destOrd="0" presId="urn:microsoft.com/office/officeart/2005/8/layout/process1"/>
    <dgm:cxn modelId="{EC9059A4-2BAA-4F65-8761-55017AF4EB45}" srcId="{FED33785-B897-4D80-ACA3-E2811742CB4B}" destId="{EF926C0C-DAAF-4B91-9106-7ECC311AA0B3}" srcOrd="4" destOrd="0" parTransId="{51540CB9-A4C2-48B9-BDB5-BA03FDB49DAA}" sibTransId="{E690E914-0E51-49B3-B147-309EC1E6CE4B}"/>
    <dgm:cxn modelId="{9B8055B5-41CB-4F85-A2E8-C99B9334BAFB}" type="presOf" srcId="{4E9C3717-A58C-445E-8F53-4E6D42FF0289}" destId="{C18BDF01-B8FA-4912-BF1F-4958C3CB98B4}" srcOrd="1" destOrd="0" presId="urn:microsoft.com/office/officeart/2005/8/layout/process1"/>
    <dgm:cxn modelId="{4458BCB9-C2AF-4E1F-872A-D2CF41730A84}" type="presOf" srcId="{FED33785-B897-4D80-ACA3-E2811742CB4B}" destId="{19AF8814-FAA0-4976-8AD9-B3189019959E}" srcOrd="0" destOrd="0" presId="urn:microsoft.com/office/officeart/2005/8/layout/process1"/>
    <dgm:cxn modelId="{F37E7ACC-57F2-4FAF-A8BA-BCDE75BA53ED}" type="presOf" srcId="{95B9C5B4-6CA4-4299-A15D-868F353F4234}" destId="{F77B6FD9-6A80-427A-9A96-74E535560B76}" srcOrd="0" destOrd="0" presId="urn:microsoft.com/office/officeart/2005/8/layout/process1"/>
    <dgm:cxn modelId="{E9229DE2-6A99-42E3-B996-C3438C674ED1}" type="presOf" srcId="{95B9C5B4-6CA4-4299-A15D-868F353F4234}" destId="{64A48B56-F9CC-4C73-A696-289752F26345}" srcOrd="1" destOrd="0" presId="urn:microsoft.com/office/officeart/2005/8/layout/process1"/>
    <dgm:cxn modelId="{5BFCDFEF-1E60-4B8E-93E9-0FD077BB2ACE}" type="presOf" srcId="{4E9C3717-A58C-445E-8F53-4E6D42FF0289}" destId="{B8F7CC15-B73B-44E0-B918-9A7FA6F149D8}" srcOrd="0" destOrd="0" presId="urn:microsoft.com/office/officeart/2005/8/layout/process1"/>
    <dgm:cxn modelId="{7977695B-43B5-4F3C-AAFA-6B47879788A5}" type="presParOf" srcId="{19AF8814-FAA0-4976-8AD9-B3189019959E}" destId="{B472D83A-6860-4F51-93C1-6D70D3B18C5F}" srcOrd="0" destOrd="0" presId="urn:microsoft.com/office/officeart/2005/8/layout/process1"/>
    <dgm:cxn modelId="{A13CF577-C178-4D35-A382-7B6D767E9747}" type="presParOf" srcId="{19AF8814-FAA0-4976-8AD9-B3189019959E}" destId="{D62F297F-E328-45CE-BE60-F92CED55DE26}" srcOrd="1" destOrd="0" presId="urn:microsoft.com/office/officeart/2005/8/layout/process1"/>
    <dgm:cxn modelId="{4A284A9D-A1E9-4B58-A9DC-D5B56B07EB93}" type="presParOf" srcId="{D62F297F-E328-45CE-BE60-F92CED55DE26}" destId="{18E22C3B-E56F-451B-AF0D-3237E2F81FB5}" srcOrd="0" destOrd="0" presId="urn:microsoft.com/office/officeart/2005/8/layout/process1"/>
    <dgm:cxn modelId="{B9D99024-6B46-4AFC-8B44-3E16BD35BFA7}" type="presParOf" srcId="{19AF8814-FAA0-4976-8AD9-B3189019959E}" destId="{63E3964C-81AC-4B15-A8F5-E81C2E7B4FB0}" srcOrd="2" destOrd="0" presId="urn:microsoft.com/office/officeart/2005/8/layout/process1"/>
    <dgm:cxn modelId="{C2C5F1CE-B329-4B00-BEBE-5029591B2119}" type="presParOf" srcId="{19AF8814-FAA0-4976-8AD9-B3189019959E}" destId="{B8F7CC15-B73B-44E0-B918-9A7FA6F149D8}" srcOrd="3" destOrd="0" presId="urn:microsoft.com/office/officeart/2005/8/layout/process1"/>
    <dgm:cxn modelId="{8EB57F4F-696F-4C81-8BAD-2CB24375982B}" type="presParOf" srcId="{B8F7CC15-B73B-44E0-B918-9A7FA6F149D8}" destId="{C18BDF01-B8FA-4912-BF1F-4958C3CB98B4}" srcOrd="0" destOrd="0" presId="urn:microsoft.com/office/officeart/2005/8/layout/process1"/>
    <dgm:cxn modelId="{B4FE0456-4970-41D3-85E1-9EAC8B9F4C71}" type="presParOf" srcId="{19AF8814-FAA0-4976-8AD9-B3189019959E}" destId="{A0CB2F64-335F-4F44-822C-A15916DE9287}" srcOrd="4" destOrd="0" presId="urn:microsoft.com/office/officeart/2005/8/layout/process1"/>
    <dgm:cxn modelId="{AF53A2DD-47E3-43B5-A526-77DAF8BCAB29}" type="presParOf" srcId="{19AF8814-FAA0-4976-8AD9-B3189019959E}" destId="{5141C223-F43E-4B72-9AC3-9655B55B4A6C}" srcOrd="5" destOrd="0" presId="urn:microsoft.com/office/officeart/2005/8/layout/process1"/>
    <dgm:cxn modelId="{F8F984FE-88C4-4247-9D8D-EF6B0C3F157E}" type="presParOf" srcId="{5141C223-F43E-4B72-9AC3-9655B55B4A6C}" destId="{93AC9B7F-C238-4456-B7CB-CF259368C1C9}" srcOrd="0" destOrd="0" presId="urn:microsoft.com/office/officeart/2005/8/layout/process1"/>
    <dgm:cxn modelId="{E6F3A511-4D28-4F20-A7B7-C14CC7C3FA29}" type="presParOf" srcId="{19AF8814-FAA0-4976-8AD9-B3189019959E}" destId="{7FBBC2F2-B414-4180-A877-827C5E547C50}" srcOrd="6" destOrd="0" presId="urn:microsoft.com/office/officeart/2005/8/layout/process1"/>
    <dgm:cxn modelId="{FB30FF43-9AF6-4CCA-9793-A6D4A9AC0B91}" type="presParOf" srcId="{19AF8814-FAA0-4976-8AD9-B3189019959E}" destId="{F77B6FD9-6A80-427A-9A96-74E535560B76}" srcOrd="7" destOrd="0" presId="urn:microsoft.com/office/officeart/2005/8/layout/process1"/>
    <dgm:cxn modelId="{28DF2791-6A86-4342-8280-8AB363EE8851}" type="presParOf" srcId="{F77B6FD9-6A80-427A-9A96-74E535560B76}" destId="{64A48B56-F9CC-4C73-A696-289752F26345}" srcOrd="0" destOrd="0" presId="urn:microsoft.com/office/officeart/2005/8/layout/process1"/>
    <dgm:cxn modelId="{3071BEF9-3E05-4A70-BA20-7203FE1A8B6A}" type="presParOf" srcId="{19AF8814-FAA0-4976-8AD9-B3189019959E}" destId="{38FB3EC9-39D6-49C1-A851-BD0F4C2699D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DB8A1-27C5-44F3-9EC5-7A3C6DA9AF68}">
      <dsp:nvSpPr>
        <dsp:cNvPr id="0" name=""/>
        <dsp:cNvSpPr/>
      </dsp:nvSpPr>
      <dsp:spPr>
        <a:xfrm>
          <a:off x="10302233" y="2726353"/>
          <a:ext cx="1369922" cy="1370515"/>
        </a:xfrm>
        <a:prstGeom prst="ellips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F5A6FB-4944-408B-AA22-609A78F856B9}">
      <dsp:nvSpPr>
        <dsp:cNvPr id="0" name=""/>
        <dsp:cNvSpPr/>
      </dsp:nvSpPr>
      <dsp:spPr>
        <a:xfrm>
          <a:off x="10347244"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Future Works</a:t>
          </a:r>
        </a:p>
      </dsp:txBody>
      <dsp:txXfrm>
        <a:off x="10529592" y="2954813"/>
        <a:ext cx="914050" cy="913596"/>
      </dsp:txXfrm>
    </dsp:sp>
    <dsp:sp modelId="{F6E1BCD2-0F73-4022-BB68-F666EACC5658}">
      <dsp:nvSpPr>
        <dsp:cNvPr id="0" name=""/>
        <dsp:cNvSpPr/>
      </dsp:nvSpPr>
      <dsp:spPr>
        <a:xfrm rot="2700000">
          <a:off x="8884859" y="2726396"/>
          <a:ext cx="1370190" cy="1370190"/>
        </a:xfrm>
        <a:prstGeom prst="teardrop">
          <a:avLst>
            <a:gd name="adj" fmla="val 100000"/>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925D82-7031-4CA2-A761-D6A076B8CD55}">
      <dsp:nvSpPr>
        <dsp:cNvPr id="0" name=""/>
        <dsp:cNvSpPr/>
      </dsp:nvSpPr>
      <dsp:spPr>
        <a:xfrm>
          <a:off x="8931157"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5714"/>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Post-Processing &amp; Results</a:t>
          </a:r>
        </a:p>
      </dsp:txBody>
      <dsp:txXfrm>
        <a:off x="9113506" y="2954813"/>
        <a:ext cx="914050" cy="913596"/>
      </dsp:txXfrm>
    </dsp:sp>
    <dsp:sp modelId="{CB8B75AE-0399-4A3C-8334-CC1BFEFFDF7C}">
      <dsp:nvSpPr>
        <dsp:cNvPr id="0" name=""/>
        <dsp:cNvSpPr/>
      </dsp:nvSpPr>
      <dsp:spPr>
        <a:xfrm rot="2700000">
          <a:off x="7468773" y="2726396"/>
          <a:ext cx="1370190" cy="1370190"/>
        </a:xfrm>
        <a:prstGeom prst="teardrop">
          <a:avLst>
            <a:gd name="adj" fmla="val 100000"/>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C30D9-BBA8-4DDE-9089-63C3C086516D}">
      <dsp:nvSpPr>
        <dsp:cNvPr id="0" name=""/>
        <dsp:cNvSpPr/>
      </dsp:nvSpPr>
      <dsp:spPr>
        <a:xfrm>
          <a:off x="7515071"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11429"/>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Prompt Engineering</a:t>
          </a:r>
        </a:p>
      </dsp:txBody>
      <dsp:txXfrm>
        <a:off x="7697419" y="2954813"/>
        <a:ext cx="914050" cy="913596"/>
      </dsp:txXfrm>
    </dsp:sp>
    <dsp:sp modelId="{F923C4D7-3165-4ACB-A281-C4A70D6B009D}">
      <dsp:nvSpPr>
        <dsp:cNvPr id="0" name=""/>
        <dsp:cNvSpPr/>
      </dsp:nvSpPr>
      <dsp:spPr>
        <a:xfrm rot="2700000">
          <a:off x="6052686" y="2726396"/>
          <a:ext cx="1370190" cy="1370190"/>
        </a:xfrm>
        <a:prstGeom prst="teardrop">
          <a:avLst>
            <a:gd name="adj" fmla="val 100000"/>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A46B31-FB1B-4E80-B85F-BC15D16EBA6C}">
      <dsp:nvSpPr>
        <dsp:cNvPr id="0" name=""/>
        <dsp:cNvSpPr/>
      </dsp:nvSpPr>
      <dsp:spPr>
        <a:xfrm>
          <a:off x="6098985"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1714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Chunking Flow</a:t>
          </a:r>
        </a:p>
      </dsp:txBody>
      <dsp:txXfrm>
        <a:off x="6281333" y="2954813"/>
        <a:ext cx="914050" cy="913596"/>
      </dsp:txXfrm>
    </dsp:sp>
    <dsp:sp modelId="{D35CD409-3CD1-4A88-B1FC-A4318D54DBB0}">
      <dsp:nvSpPr>
        <dsp:cNvPr id="0" name=""/>
        <dsp:cNvSpPr/>
      </dsp:nvSpPr>
      <dsp:spPr>
        <a:xfrm rot="2700000">
          <a:off x="4636600" y="2726396"/>
          <a:ext cx="1370190" cy="1370190"/>
        </a:xfrm>
        <a:prstGeom prst="teardrop">
          <a:avLst>
            <a:gd name="adj" fmla="val 100000"/>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6F941-4AEF-4C5D-8AF6-B4AC602A7DE6}">
      <dsp:nvSpPr>
        <dsp:cNvPr id="0" name=""/>
        <dsp:cNvSpPr/>
      </dsp:nvSpPr>
      <dsp:spPr>
        <a:xfrm>
          <a:off x="4682898"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2285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Input Text Processing</a:t>
          </a:r>
        </a:p>
      </dsp:txBody>
      <dsp:txXfrm>
        <a:off x="4865247" y="2954813"/>
        <a:ext cx="914050" cy="913596"/>
      </dsp:txXfrm>
    </dsp:sp>
    <dsp:sp modelId="{6688281E-6824-4541-A4FA-A67026EFE420}">
      <dsp:nvSpPr>
        <dsp:cNvPr id="0" name=""/>
        <dsp:cNvSpPr/>
      </dsp:nvSpPr>
      <dsp:spPr>
        <a:xfrm rot="2700000">
          <a:off x="3220514" y="2726396"/>
          <a:ext cx="1370190" cy="1370190"/>
        </a:xfrm>
        <a:prstGeom prst="teardrop">
          <a:avLst>
            <a:gd name="adj" fmla="val 100000"/>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0C098-4A48-42E7-8D7A-C854F1B9226E}">
      <dsp:nvSpPr>
        <dsp:cNvPr id="0" name=""/>
        <dsp:cNvSpPr/>
      </dsp:nvSpPr>
      <dsp:spPr>
        <a:xfrm>
          <a:off x="3266812"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28571"/>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Pre-processing Pipeline</a:t>
          </a:r>
        </a:p>
      </dsp:txBody>
      <dsp:txXfrm>
        <a:off x="3449160" y="2954813"/>
        <a:ext cx="914050" cy="913596"/>
      </dsp:txXfrm>
    </dsp:sp>
    <dsp:sp modelId="{AD0CBC1F-4E2A-4340-A4EE-038E18C75A9A}">
      <dsp:nvSpPr>
        <dsp:cNvPr id="0" name=""/>
        <dsp:cNvSpPr/>
      </dsp:nvSpPr>
      <dsp:spPr>
        <a:xfrm rot="2700000">
          <a:off x="1804427" y="2726396"/>
          <a:ext cx="1370190" cy="1370190"/>
        </a:xfrm>
        <a:prstGeom prst="teardrop">
          <a:avLst>
            <a:gd name="adj" fmla="val 100000"/>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4D7D60-82C5-4C95-8B89-2FB4830008DF}">
      <dsp:nvSpPr>
        <dsp:cNvPr id="0" name=""/>
        <dsp:cNvSpPr/>
      </dsp:nvSpPr>
      <dsp:spPr>
        <a:xfrm>
          <a:off x="1850726"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34286"/>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Sourcing &amp; Analysis</a:t>
          </a:r>
        </a:p>
      </dsp:txBody>
      <dsp:txXfrm>
        <a:off x="2033074" y="2954813"/>
        <a:ext cx="914050" cy="913596"/>
      </dsp:txXfrm>
    </dsp:sp>
    <dsp:sp modelId="{3E157553-0483-483C-B0CF-6BCA5800AB0B}">
      <dsp:nvSpPr>
        <dsp:cNvPr id="0" name=""/>
        <dsp:cNvSpPr/>
      </dsp:nvSpPr>
      <dsp:spPr>
        <a:xfrm rot="2700000">
          <a:off x="388341" y="2726396"/>
          <a:ext cx="1370190" cy="1370190"/>
        </a:xfrm>
        <a:prstGeom prst="teardrop">
          <a:avLst>
            <a:gd name="adj" fmla="val 10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995BE-F2F5-4333-A331-A23D59C77558}">
      <dsp:nvSpPr>
        <dsp:cNvPr id="0" name=""/>
        <dsp:cNvSpPr/>
      </dsp:nvSpPr>
      <dsp:spPr>
        <a:xfrm>
          <a:off x="434639" y="2772045"/>
          <a:ext cx="1278747" cy="1279131"/>
        </a:xfrm>
        <a:prstGeom prst="ellipse">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Problem</a:t>
          </a:r>
          <a:r>
            <a:rPr lang="en-US" sz="1300" kern="1200" baseline="0" dirty="0"/>
            <a:t> Statement</a:t>
          </a:r>
        </a:p>
      </dsp:txBody>
      <dsp:txXfrm>
        <a:off x="616988" y="2954813"/>
        <a:ext cx="914050" cy="913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2D83A-6860-4F51-93C1-6D70D3B18C5F}">
      <dsp:nvSpPr>
        <dsp:cNvPr id="0" name=""/>
        <dsp:cNvSpPr/>
      </dsp:nvSpPr>
      <dsp:spPr>
        <a:xfrm>
          <a:off x="2587" y="176374"/>
          <a:ext cx="1457215"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Gather notes from Spark DB</a:t>
          </a:r>
        </a:p>
      </dsp:txBody>
      <dsp:txXfrm>
        <a:off x="35489" y="209276"/>
        <a:ext cx="1391411" cy="1057550"/>
      </dsp:txXfrm>
    </dsp:sp>
    <dsp:sp modelId="{D62F297F-E328-45CE-BE60-F92CED55DE26}">
      <dsp:nvSpPr>
        <dsp:cNvPr id="0" name=""/>
        <dsp:cNvSpPr/>
      </dsp:nvSpPr>
      <dsp:spPr>
        <a:xfrm>
          <a:off x="1647028" y="505892"/>
          <a:ext cx="396918" cy="46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47028" y="598756"/>
        <a:ext cx="277843" cy="278591"/>
      </dsp:txXfrm>
    </dsp:sp>
    <dsp:sp modelId="{63E3964C-81AC-4B15-A8F5-E81C2E7B4FB0}">
      <dsp:nvSpPr>
        <dsp:cNvPr id="0" name=""/>
        <dsp:cNvSpPr/>
      </dsp:nvSpPr>
      <dsp:spPr>
        <a:xfrm>
          <a:off x="2208705" y="176374"/>
          <a:ext cx="1148779"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Remove Non-ASCII Characters</a:t>
          </a:r>
        </a:p>
      </dsp:txBody>
      <dsp:txXfrm>
        <a:off x="2241607" y="209276"/>
        <a:ext cx="1082975" cy="1057550"/>
      </dsp:txXfrm>
    </dsp:sp>
    <dsp:sp modelId="{B8F7CC15-B73B-44E0-B918-9A7FA6F149D8}">
      <dsp:nvSpPr>
        <dsp:cNvPr id="0" name=""/>
        <dsp:cNvSpPr/>
      </dsp:nvSpPr>
      <dsp:spPr>
        <a:xfrm>
          <a:off x="3544711" y="505892"/>
          <a:ext cx="396918" cy="46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544711" y="598756"/>
        <a:ext cx="277843" cy="278591"/>
      </dsp:txXfrm>
    </dsp:sp>
    <dsp:sp modelId="{A0CB2F64-335F-4F44-822C-A15916DE9287}">
      <dsp:nvSpPr>
        <dsp:cNvPr id="0" name=""/>
        <dsp:cNvSpPr/>
      </dsp:nvSpPr>
      <dsp:spPr>
        <a:xfrm>
          <a:off x="4106389" y="176374"/>
          <a:ext cx="1055110"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Remove HTML headers</a:t>
          </a:r>
        </a:p>
      </dsp:txBody>
      <dsp:txXfrm>
        <a:off x="4137292" y="207277"/>
        <a:ext cx="993304" cy="1061548"/>
      </dsp:txXfrm>
    </dsp:sp>
    <dsp:sp modelId="{5141C223-F43E-4B72-9AC3-9655B55B4A6C}">
      <dsp:nvSpPr>
        <dsp:cNvPr id="0" name=""/>
        <dsp:cNvSpPr/>
      </dsp:nvSpPr>
      <dsp:spPr>
        <a:xfrm>
          <a:off x="5348725" y="505892"/>
          <a:ext cx="396918" cy="46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348725" y="598756"/>
        <a:ext cx="277843" cy="278591"/>
      </dsp:txXfrm>
    </dsp:sp>
    <dsp:sp modelId="{7FBBC2F2-B414-4180-A877-827C5E547C50}">
      <dsp:nvSpPr>
        <dsp:cNvPr id="0" name=""/>
        <dsp:cNvSpPr/>
      </dsp:nvSpPr>
      <dsp:spPr>
        <a:xfrm>
          <a:off x="5910403" y="176374"/>
          <a:ext cx="1036687"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Remove unneeded sections</a:t>
          </a:r>
        </a:p>
      </dsp:txBody>
      <dsp:txXfrm>
        <a:off x="5940767" y="206738"/>
        <a:ext cx="975959" cy="1062626"/>
      </dsp:txXfrm>
    </dsp:sp>
    <dsp:sp modelId="{F77B6FD9-6A80-427A-9A96-74E535560B76}">
      <dsp:nvSpPr>
        <dsp:cNvPr id="0" name=""/>
        <dsp:cNvSpPr/>
      </dsp:nvSpPr>
      <dsp:spPr>
        <a:xfrm>
          <a:off x="7134316" y="505892"/>
          <a:ext cx="396918" cy="46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134316" y="598756"/>
        <a:ext cx="277843" cy="278591"/>
      </dsp:txXfrm>
    </dsp:sp>
    <dsp:sp modelId="{38FB3EC9-39D6-49C1-A851-BD0F4C2699D2}">
      <dsp:nvSpPr>
        <dsp:cNvPr id="0" name=""/>
        <dsp:cNvSpPr/>
      </dsp:nvSpPr>
      <dsp:spPr>
        <a:xfrm>
          <a:off x="7695994" y="176374"/>
          <a:ext cx="1872257"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Extract differential text from sequential notes</a:t>
          </a:r>
        </a:p>
      </dsp:txBody>
      <dsp:txXfrm>
        <a:off x="7728896" y="209276"/>
        <a:ext cx="1806453" cy="1057550"/>
      </dsp:txXfrm>
    </dsp:sp>
    <dsp:sp modelId="{AB359960-FC32-4E60-9E4B-448410F43949}">
      <dsp:nvSpPr>
        <dsp:cNvPr id="0" name=""/>
        <dsp:cNvSpPr/>
      </dsp:nvSpPr>
      <dsp:spPr>
        <a:xfrm>
          <a:off x="9755477" y="505892"/>
          <a:ext cx="396918" cy="46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755477" y="598756"/>
        <a:ext cx="277843" cy="278591"/>
      </dsp:txXfrm>
    </dsp:sp>
    <dsp:sp modelId="{163F9C83-0BDD-4356-AA4F-30154899AE44}">
      <dsp:nvSpPr>
        <dsp:cNvPr id="0" name=""/>
        <dsp:cNvSpPr/>
      </dsp:nvSpPr>
      <dsp:spPr>
        <a:xfrm>
          <a:off x="10317155" y="176374"/>
          <a:ext cx="1872257" cy="112335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Add preprocessed notes to database</a:t>
          </a:r>
        </a:p>
      </dsp:txBody>
      <dsp:txXfrm>
        <a:off x="10350057" y="209276"/>
        <a:ext cx="1806453" cy="1057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F9C83-0BDD-4356-AA4F-30154899AE44}">
      <dsp:nvSpPr>
        <dsp:cNvPr id="0" name=""/>
        <dsp:cNvSpPr/>
      </dsp:nvSpPr>
      <dsp:spPr>
        <a:xfrm>
          <a:off x="780" y="0"/>
          <a:ext cx="1596460" cy="705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Remove short lines (less than 6 words)</a:t>
          </a:r>
        </a:p>
      </dsp:txBody>
      <dsp:txXfrm>
        <a:off x="21440" y="20660"/>
        <a:ext cx="1555140" cy="6640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F9C83-0BDD-4356-AA4F-30154899AE44}">
      <dsp:nvSpPr>
        <dsp:cNvPr id="0" name=""/>
        <dsp:cNvSpPr/>
      </dsp:nvSpPr>
      <dsp:spPr>
        <a:xfrm>
          <a:off x="780" y="0"/>
          <a:ext cx="1596460" cy="705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Used in Cancer Labels Extraction</a:t>
          </a:r>
        </a:p>
      </dsp:txBody>
      <dsp:txXfrm>
        <a:off x="21440" y="20660"/>
        <a:ext cx="1555140" cy="6640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2D83A-6860-4F51-93C1-6D70D3B18C5F}">
      <dsp:nvSpPr>
        <dsp:cNvPr id="0" name=""/>
        <dsp:cNvSpPr/>
      </dsp:nvSpPr>
      <dsp:spPr>
        <a:xfrm>
          <a:off x="5357" y="1764704"/>
          <a:ext cx="1660921" cy="99655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Extracting note form DB</a:t>
          </a:r>
        </a:p>
      </dsp:txBody>
      <dsp:txXfrm>
        <a:off x="34545" y="1793892"/>
        <a:ext cx="1602545" cy="938177"/>
      </dsp:txXfrm>
    </dsp:sp>
    <dsp:sp modelId="{D62F297F-E328-45CE-BE60-F92CED55DE26}">
      <dsp:nvSpPr>
        <dsp:cNvPr id="0" name=""/>
        <dsp:cNvSpPr/>
      </dsp:nvSpPr>
      <dsp:spPr>
        <a:xfrm>
          <a:off x="1832371" y="2057027"/>
          <a:ext cx="352115" cy="4119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32371" y="2139409"/>
        <a:ext cx="246481" cy="247144"/>
      </dsp:txXfrm>
    </dsp:sp>
    <dsp:sp modelId="{63E3964C-81AC-4B15-A8F5-E81C2E7B4FB0}">
      <dsp:nvSpPr>
        <dsp:cNvPr id="0" name=""/>
        <dsp:cNvSpPr/>
      </dsp:nvSpPr>
      <dsp:spPr>
        <a:xfrm>
          <a:off x="2330648" y="1764704"/>
          <a:ext cx="1660921" cy="99655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Creating Chunks based on queries</a:t>
          </a:r>
        </a:p>
      </dsp:txBody>
      <dsp:txXfrm>
        <a:off x="2359836" y="1793892"/>
        <a:ext cx="1602545" cy="938177"/>
      </dsp:txXfrm>
    </dsp:sp>
    <dsp:sp modelId="{B8F7CC15-B73B-44E0-B918-9A7FA6F149D8}">
      <dsp:nvSpPr>
        <dsp:cNvPr id="0" name=""/>
        <dsp:cNvSpPr/>
      </dsp:nvSpPr>
      <dsp:spPr>
        <a:xfrm>
          <a:off x="4157662" y="2057027"/>
          <a:ext cx="352115" cy="4119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57662" y="2139409"/>
        <a:ext cx="246481" cy="247144"/>
      </dsp:txXfrm>
    </dsp:sp>
    <dsp:sp modelId="{A0CB2F64-335F-4F44-822C-A15916DE9287}">
      <dsp:nvSpPr>
        <dsp:cNvPr id="0" name=""/>
        <dsp:cNvSpPr/>
      </dsp:nvSpPr>
      <dsp:spPr>
        <a:xfrm>
          <a:off x="4655939" y="1764704"/>
          <a:ext cx="1660921" cy="99655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Applying Chat Template</a:t>
          </a:r>
        </a:p>
      </dsp:txBody>
      <dsp:txXfrm>
        <a:off x="4685127" y="1793892"/>
        <a:ext cx="1602545" cy="938177"/>
      </dsp:txXfrm>
    </dsp:sp>
    <dsp:sp modelId="{5141C223-F43E-4B72-9AC3-9655B55B4A6C}">
      <dsp:nvSpPr>
        <dsp:cNvPr id="0" name=""/>
        <dsp:cNvSpPr/>
      </dsp:nvSpPr>
      <dsp:spPr>
        <a:xfrm>
          <a:off x="6482953" y="2057027"/>
          <a:ext cx="352115" cy="4119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82953" y="2139409"/>
        <a:ext cx="246481" cy="247144"/>
      </dsp:txXfrm>
    </dsp:sp>
    <dsp:sp modelId="{7FBBC2F2-B414-4180-A877-827C5E547C50}">
      <dsp:nvSpPr>
        <dsp:cNvPr id="0" name=""/>
        <dsp:cNvSpPr/>
      </dsp:nvSpPr>
      <dsp:spPr>
        <a:xfrm>
          <a:off x="6981229" y="1764704"/>
          <a:ext cx="1660921" cy="99655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Inference using LLM</a:t>
          </a:r>
        </a:p>
      </dsp:txBody>
      <dsp:txXfrm>
        <a:off x="7010417" y="1793892"/>
        <a:ext cx="1602545" cy="938177"/>
      </dsp:txXfrm>
    </dsp:sp>
    <dsp:sp modelId="{F77B6FD9-6A80-427A-9A96-74E535560B76}">
      <dsp:nvSpPr>
        <dsp:cNvPr id="0" name=""/>
        <dsp:cNvSpPr/>
      </dsp:nvSpPr>
      <dsp:spPr>
        <a:xfrm>
          <a:off x="8808243" y="2057027"/>
          <a:ext cx="352115" cy="4119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8243" y="2139409"/>
        <a:ext cx="246481" cy="247144"/>
      </dsp:txXfrm>
    </dsp:sp>
    <dsp:sp modelId="{38FB3EC9-39D6-49C1-A851-BD0F4C2699D2}">
      <dsp:nvSpPr>
        <dsp:cNvPr id="0" name=""/>
        <dsp:cNvSpPr/>
      </dsp:nvSpPr>
      <dsp:spPr>
        <a:xfrm>
          <a:off x="9306520" y="1764704"/>
          <a:ext cx="1660921" cy="99655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Storing results in DB </a:t>
          </a:r>
        </a:p>
      </dsp:txBody>
      <dsp:txXfrm>
        <a:off x="9335708" y="1793892"/>
        <a:ext cx="1602545" cy="938177"/>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5FEB92-9794-4C7C-8C57-A93208C96200}" type="datetimeFigureOut">
              <a:rPr lang="en-US" smtClean="0"/>
              <a:t>8/22/2024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4879C3-5D69-4D58-AD1C-C5425233C818}" type="slidenum">
              <a:rPr lang="en-US" smtClean="0"/>
              <a:t>‹#›</a:t>
            </a:fld>
            <a:endParaRPr lang="en-US"/>
          </a:p>
        </p:txBody>
      </p:sp>
    </p:spTree>
    <p:extLst>
      <p:ext uri="{BB962C8B-B14F-4D97-AF65-F5344CB8AC3E}">
        <p14:creationId xmlns:p14="http://schemas.microsoft.com/office/powerpoint/2010/main" val="879767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92B92-7896-6246-9CC5-687CE76BB093}" type="datetimeFigureOut">
              <a:rPr lang="en-US" smtClean="0"/>
              <a:t>8/22/2024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3AA729-FF79-1146-A286-CCEF9A183414}" type="slidenum">
              <a:rPr lang="en-US" smtClean="0"/>
              <a:t>‹#›</a:t>
            </a:fld>
            <a:endParaRPr lang="en-US"/>
          </a:p>
        </p:txBody>
      </p:sp>
    </p:spTree>
    <p:extLst>
      <p:ext uri="{BB962C8B-B14F-4D97-AF65-F5344CB8AC3E}">
        <p14:creationId xmlns:p14="http://schemas.microsoft.com/office/powerpoint/2010/main" val="14745935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F6AC30AE-D097-2146-B36C-9A1D0D3DA34B}" type="datetimeFigureOut">
              <a:rPr lang="en-US" smtClean="0"/>
              <a:t>8/22/2024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sp>
        <p:nvSpPr>
          <p:cNvPr id="7" name="Rectangle 6"/>
          <p:cNvSpPr/>
          <p:nvPr userDrawn="1"/>
        </p:nvSpPr>
        <p:spPr>
          <a:xfrm>
            <a:off x="0" y="5245768"/>
            <a:ext cx="12192000" cy="161223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bg1"/>
              </a:solidFill>
            </a:endParaRPr>
          </a:p>
        </p:txBody>
      </p:sp>
      <p:sp>
        <p:nvSpPr>
          <p:cNvPr id="17" name="Title 1"/>
          <p:cNvSpPr>
            <a:spLocks noGrp="1"/>
          </p:cNvSpPr>
          <p:nvPr>
            <p:ph type="ctrTitle"/>
          </p:nvPr>
        </p:nvSpPr>
        <p:spPr>
          <a:xfrm>
            <a:off x="914400" y="2130426"/>
            <a:ext cx="10363200" cy="1470025"/>
          </a:xfrm>
        </p:spPr>
        <p:txBody>
          <a:bodyPr/>
          <a:lstStyle/>
          <a:p>
            <a:r>
              <a:rPr lang="en-US"/>
              <a:t>Click to edit Master title style</a:t>
            </a:r>
          </a:p>
        </p:txBody>
      </p:sp>
      <p:sp>
        <p:nvSpPr>
          <p:cNvPr id="18"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1" name="Slide Number Placeholder 5"/>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FE35DC9-8D54-45EF-A345-7AC5A9ADAFE8}" type="slidenum">
              <a:rPr lang="en-US" altLang="en-US" sz="1200" smtClean="0"/>
              <a:pPr/>
              <a:t>‹#›</a:t>
            </a:fld>
            <a:endParaRPr lang="en-US" altLang="en-US" sz="1200"/>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400"/>
            <a:ext cx="12192000" cy="3327400"/>
          </a:xfrm>
          <a:prstGeom prst="rect">
            <a:avLst/>
          </a:prstGeom>
        </p:spPr>
      </p:pic>
      <p:grpSp>
        <p:nvGrpSpPr>
          <p:cNvPr id="24" name="Group 9"/>
          <p:cNvGrpSpPr>
            <a:grpSpLocks noChangeAspect="1"/>
          </p:cNvGrpSpPr>
          <p:nvPr userDrawn="1"/>
        </p:nvGrpSpPr>
        <p:grpSpPr bwMode="hidden">
          <a:xfrm flipH="1">
            <a:off x="-1" y="2819400"/>
            <a:ext cx="12192000" cy="101504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29"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pic>
        <p:nvPicPr>
          <p:cNvPr id="19" name="Picture 18">
            <a:extLst>
              <a:ext uri="{FF2B5EF4-FFF2-40B4-BE49-F238E27FC236}">
                <a16:creationId xmlns:a16="http://schemas.microsoft.com/office/drawing/2014/main" id="{6918C9B6-A29F-7C4A-A83A-CABDDEA1F9BF}"/>
              </a:ext>
            </a:extLst>
          </p:cNvPr>
          <p:cNvPicPr>
            <a:picLocks noChangeAspect="1"/>
          </p:cNvPicPr>
          <p:nvPr userDrawn="1"/>
        </p:nvPicPr>
        <p:blipFill>
          <a:blip r:embed="rId3"/>
          <a:srcRect/>
          <a:stretch/>
        </p:blipFill>
        <p:spPr>
          <a:xfrm>
            <a:off x="10363729" y="6298250"/>
            <a:ext cx="1284797" cy="284345"/>
          </a:xfrm>
          <a:prstGeom prst="rect">
            <a:avLst/>
          </a:prstGeom>
        </p:spPr>
      </p:pic>
    </p:spTree>
    <p:extLst>
      <p:ext uri="{BB962C8B-B14F-4D97-AF65-F5344CB8AC3E}">
        <p14:creationId xmlns:p14="http://schemas.microsoft.com/office/powerpoint/2010/main" val="105936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8554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0145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3" y="6126164"/>
            <a:ext cx="12174157" cy="73183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43" y="1"/>
            <a:ext cx="12192000" cy="1228299"/>
          </a:xfrm>
          <a:prstGeom prst="rect">
            <a:avLst/>
          </a:prstGeom>
        </p:spPr>
      </p:pic>
      <p:sp>
        <p:nvSpPr>
          <p:cNvPr id="2" name="Title 1"/>
          <p:cNvSpPr>
            <a:spLocks noGrp="1"/>
          </p:cNvSpPr>
          <p:nvPr>
            <p:ph type="title"/>
          </p:nvPr>
        </p:nvSpPr>
        <p:spPr>
          <a:xfrm>
            <a:off x="609600" y="185739"/>
            <a:ext cx="10972800" cy="878787"/>
          </a:xfrm>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456279"/>
            <a:ext cx="109728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grpSp>
        <p:nvGrpSpPr>
          <p:cNvPr id="8" name="Group 9"/>
          <p:cNvGrpSpPr>
            <a:grpSpLocks noChangeAspect="1"/>
          </p:cNvGrpSpPr>
          <p:nvPr userDrawn="1"/>
        </p:nvGrpSpPr>
        <p:grpSpPr bwMode="hidden">
          <a:xfrm flipH="1" flipV="1">
            <a:off x="8922" y="5838320"/>
            <a:ext cx="12183076" cy="950719"/>
            <a:chOff x="-3905250" y="4149421"/>
            <a:chExt cx="13011150" cy="2037067"/>
          </a:xfrm>
        </p:grpSpPr>
        <p:sp>
          <p:nvSpPr>
            <p:cNvPr id="10"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26"/>
            <p:cNvSpPr>
              <a:spLocks/>
            </p:cNvSpPr>
            <p:nvPr/>
          </p:nvSpPr>
          <p:spPr bwMode="hidden">
            <a:xfrm>
              <a:off x="1466214" y="4149421"/>
              <a:ext cx="4940300" cy="927101"/>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13"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pic>
        <p:nvPicPr>
          <p:cNvPr id="16" name="Picture 15">
            <a:extLst>
              <a:ext uri="{FF2B5EF4-FFF2-40B4-BE49-F238E27FC236}">
                <a16:creationId xmlns:a16="http://schemas.microsoft.com/office/drawing/2014/main" id="{095D00C3-9D6E-1340-9EBD-DD3D424F3FE9}"/>
              </a:ext>
            </a:extLst>
          </p:cNvPr>
          <p:cNvPicPr>
            <a:picLocks noChangeAspect="1"/>
          </p:cNvPicPr>
          <p:nvPr userDrawn="1"/>
        </p:nvPicPr>
        <p:blipFill>
          <a:blip r:embed="rId4"/>
          <a:srcRect/>
          <a:stretch/>
        </p:blipFill>
        <p:spPr>
          <a:xfrm>
            <a:off x="10363729" y="6298250"/>
            <a:ext cx="1284797" cy="284345"/>
          </a:xfrm>
          <a:prstGeom prst="rect">
            <a:avLst/>
          </a:prstGeom>
        </p:spPr>
      </p:pic>
    </p:spTree>
    <p:extLst>
      <p:ext uri="{BB962C8B-B14F-4D97-AF65-F5344CB8AC3E}">
        <p14:creationId xmlns:p14="http://schemas.microsoft.com/office/powerpoint/2010/main" val="3048955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2013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4846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6990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8992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4390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3499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742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843" y="6126164"/>
            <a:ext cx="12174157" cy="731837"/>
          </a:xfrm>
          <a:prstGeom prst="rect">
            <a:avLst/>
          </a:prstGeom>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843" y="1"/>
            <a:ext cx="12192000" cy="1228299"/>
          </a:xfrm>
          <a:prstGeom prst="rect">
            <a:avLst/>
          </a:prstGeom>
        </p:spPr>
      </p:pic>
      <p:sp>
        <p:nvSpPr>
          <p:cNvPr id="2" name="Title Placeholder 1"/>
          <p:cNvSpPr>
            <a:spLocks noGrp="1"/>
          </p:cNvSpPr>
          <p:nvPr>
            <p:ph type="title"/>
          </p:nvPr>
        </p:nvSpPr>
        <p:spPr>
          <a:xfrm>
            <a:off x="609600" y="212300"/>
            <a:ext cx="10972800" cy="7540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43467" y="1346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79435-30EF-C241-87D1-8D13B984C0EB}" type="slidenum">
              <a:rPr lang="en-US" smtClean="0"/>
              <a:t>‹#›</a:t>
            </a:fld>
            <a:endParaRPr lang="en-US"/>
          </a:p>
        </p:txBody>
      </p:sp>
      <p:grpSp>
        <p:nvGrpSpPr>
          <p:cNvPr id="8" name="Group 9"/>
          <p:cNvGrpSpPr>
            <a:grpSpLocks noChangeAspect="1"/>
          </p:cNvGrpSpPr>
          <p:nvPr userDrawn="1"/>
        </p:nvGrpSpPr>
        <p:grpSpPr bwMode="hidden">
          <a:xfrm flipH="1" flipV="1">
            <a:off x="8922" y="5838320"/>
            <a:ext cx="12183076" cy="950719"/>
            <a:chOff x="-3905250" y="4149421"/>
            <a:chExt cx="13011150" cy="2037067"/>
          </a:xfrm>
        </p:grpSpPr>
        <p:sp>
          <p:nvSpPr>
            <p:cNvPr id="9"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26"/>
            <p:cNvSpPr>
              <a:spLocks/>
            </p:cNvSpPr>
            <p:nvPr/>
          </p:nvSpPr>
          <p:spPr bwMode="hidden">
            <a:xfrm>
              <a:off x="1466214" y="4149421"/>
              <a:ext cx="4940300" cy="927101"/>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13"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pic>
        <p:nvPicPr>
          <p:cNvPr id="15" name="Picture 14">
            <a:extLst>
              <a:ext uri="{FF2B5EF4-FFF2-40B4-BE49-F238E27FC236}">
                <a16:creationId xmlns:a16="http://schemas.microsoft.com/office/drawing/2014/main" id="{62161B55-68B1-1D4A-9A6C-0BB796F1579E}"/>
              </a:ext>
            </a:extLst>
          </p:cNvPr>
          <p:cNvPicPr>
            <a:picLocks noChangeAspect="1"/>
          </p:cNvPicPr>
          <p:nvPr userDrawn="1"/>
        </p:nvPicPr>
        <p:blipFill>
          <a:blip r:embed="rId15"/>
          <a:srcRect/>
          <a:stretch/>
        </p:blipFill>
        <p:spPr>
          <a:xfrm>
            <a:off x="10363729" y="6298250"/>
            <a:ext cx="1284797" cy="284345"/>
          </a:xfrm>
          <a:prstGeom prst="rect">
            <a:avLst/>
          </a:prstGeom>
        </p:spPr>
      </p:pic>
    </p:spTree>
    <p:extLst>
      <p:ext uri="{BB962C8B-B14F-4D97-AF65-F5344CB8AC3E}">
        <p14:creationId xmlns:p14="http://schemas.microsoft.com/office/powerpoint/2010/main" val="1921412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0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proceedings.neurips.cc/paper_files/paper/2022/file/b1efde53be364a73914f58805a001731-Paper-Conference.pdf"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8919-BF3B-4842-AEDE-312F496A5EFB}"/>
              </a:ext>
            </a:extLst>
          </p:cNvPr>
          <p:cNvSpPr>
            <a:spLocks noGrp="1"/>
          </p:cNvSpPr>
          <p:nvPr>
            <p:ph type="title"/>
          </p:nvPr>
        </p:nvSpPr>
        <p:spPr>
          <a:xfrm>
            <a:off x="914400" y="1530459"/>
            <a:ext cx="10363200" cy="1362075"/>
          </a:xfrm>
        </p:spPr>
        <p:txBody>
          <a:bodyPr anchor="ctr"/>
          <a:lstStyle/>
          <a:p>
            <a:pPr algn="ctr"/>
            <a:r>
              <a:rPr lang="en-US" sz="2800" dirty="0">
                <a:solidFill>
                  <a:schemeClr val="tx1"/>
                </a:solidFill>
              </a:rPr>
              <a:t>Cancer Labels Extraction and Notes Processing</a:t>
            </a:r>
          </a:p>
        </p:txBody>
      </p:sp>
      <p:sp>
        <p:nvSpPr>
          <p:cNvPr id="3" name="Text Placeholder 2">
            <a:extLst>
              <a:ext uri="{FF2B5EF4-FFF2-40B4-BE49-F238E27FC236}">
                <a16:creationId xmlns:a16="http://schemas.microsoft.com/office/drawing/2014/main" id="{5D8A01C8-9624-4207-8384-C3DA14EC48FE}"/>
              </a:ext>
            </a:extLst>
          </p:cNvPr>
          <p:cNvSpPr>
            <a:spLocks noGrp="1"/>
          </p:cNvSpPr>
          <p:nvPr>
            <p:ph type="body" idx="1"/>
          </p:nvPr>
        </p:nvSpPr>
        <p:spPr>
          <a:xfrm>
            <a:off x="914400" y="2542729"/>
            <a:ext cx="10363200" cy="2171314"/>
          </a:xfrm>
        </p:spPr>
        <p:txBody>
          <a:bodyPr>
            <a:normAutofit/>
          </a:bodyPr>
          <a:lstStyle/>
          <a:p>
            <a:pPr algn="ctr"/>
            <a:r>
              <a:rPr lang="en-US"/>
              <a:t>Abdullah Bin Faiz</a:t>
            </a:r>
            <a:endParaRPr lang="en-US" dirty="0"/>
          </a:p>
          <a:p>
            <a:pPr algn="ctr"/>
            <a:r>
              <a:rPr lang="en-US" dirty="0" err="1"/>
              <a:t>Arbaz</a:t>
            </a:r>
            <a:r>
              <a:rPr lang="en-US" dirty="0"/>
              <a:t> Khan Shehzad</a:t>
            </a:r>
          </a:p>
          <a:p>
            <a:pPr algn="ctr"/>
            <a:r>
              <a:rPr lang="en-US" dirty="0" err="1"/>
              <a:t>Asad</a:t>
            </a:r>
            <a:r>
              <a:rPr lang="en-US" dirty="0"/>
              <a:t> Afzal</a:t>
            </a:r>
          </a:p>
          <a:p>
            <a:pPr algn="ctr"/>
            <a:r>
              <a:rPr lang="en-US" dirty="0"/>
              <a:t>Momin Tariq</a:t>
            </a:r>
          </a:p>
          <a:p>
            <a:pPr algn="ctr"/>
            <a:r>
              <a:rPr lang="en-US" dirty="0"/>
              <a:t>Muhammad Siddiqi</a:t>
            </a:r>
          </a:p>
        </p:txBody>
      </p:sp>
      <p:sp>
        <p:nvSpPr>
          <p:cNvPr id="4" name="TextBox 3">
            <a:extLst>
              <a:ext uri="{FF2B5EF4-FFF2-40B4-BE49-F238E27FC236}">
                <a16:creationId xmlns:a16="http://schemas.microsoft.com/office/drawing/2014/main" id="{698BD9FB-A8B8-4B38-9572-8F85091D1DFA}"/>
              </a:ext>
            </a:extLst>
          </p:cNvPr>
          <p:cNvSpPr txBox="1"/>
          <p:nvPr/>
        </p:nvSpPr>
        <p:spPr>
          <a:xfrm>
            <a:off x="4726875" y="4944862"/>
            <a:ext cx="2738250" cy="1354217"/>
          </a:xfrm>
          <a:prstGeom prst="rect">
            <a:avLst/>
          </a:prstGeom>
          <a:noFill/>
        </p:spPr>
        <p:txBody>
          <a:bodyPr wrap="none" rtlCol="0">
            <a:spAutoFit/>
          </a:bodyPr>
          <a:lstStyle/>
          <a:p>
            <a:pPr algn="ctr"/>
            <a:r>
              <a:rPr lang="en-US" b="1" dirty="0" err="1"/>
              <a:t>AIMed</a:t>
            </a:r>
            <a:r>
              <a:rPr lang="en-US" b="1" dirty="0"/>
              <a:t> - AI Department</a:t>
            </a:r>
          </a:p>
          <a:p>
            <a:pPr algn="ctr"/>
            <a:endParaRPr lang="en-US" b="1" dirty="0"/>
          </a:p>
          <a:p>
            <a:pPr algn="ctr"/>
            <a:r>
              <a:rPr lang="en-US" sz="1400" b="1" dirty="0"/>
              <a:t>CDR</a:t>
            </a:r>
          </a:p>
          <a:p>
            <a:pPr algn="ctr"/>
            <a:r>
              <a:rPr lang="en-US" sz="1400" b="1" dirty="0"/>
              <a:t>April 16, 2024</a:t>
            </a:r>
          </a:p>
          <a:p>
            <a:pPr algn="ctr"/>
            <a:endParaRPr lang="en-US" b="1" dirty="0"/>
          </a:p>
        </p:txBody>
      </p:sp>
    </p:spTree>
    <p:extLst>
      <p:ext uri="{BB962C8B-B14F-4D97-AF65-F5344CB8AC3E}">
        <p14:creationId xmlns:p14="http://schemas.microsoft.com/office/powerpoint/2010/main" val="464245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10</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7" name="Picture 6">
            <a:extLst>
              <a:ext uri="{FF2B5EF4-FFF2-40B4-BE49-F238E27FC236}">
                <a16:creationId xmlns:a16="http://schemas.microsoft.com/office/drawing/2014/main" id="{0D41F2D7-6AAD-4E22-8A92-FF431BB9F759}"/>
              </a:ext>
            </a:extLst>
          </p:cNvPr>
          <p:cNvPicPr>
            <a:picLocks/>
          </p:cNvPicPr>
          <p:nvPr/>
        </p:nvPicPr>
        <p:blipFill rotWithShape="1">
          <a:blip r:embed="rId2"/>
          <a:srcRect b="14973"/>
          <a:stretch/>
        </p:blipFill>
        <p:spPr>
          <a:xfrm>
            <a:off x="1468822" y="1318193"/>
            <a:ext cx="9089136" cy="4035042"/>
          </a:xfrm>
          <a:prstGeom prst="rect">
            <a:avLst/>
          </a:prstGeom>
        </p:spPr>
      </p:pic>
    </p:spTree>
    <p:extLst>
      <p:ext uri="{BB962C8B-B14F-4D97-AF65-F5344CB8AC3E}">
        <p14:creationId xmlns:p14="http://schemas.microsoft.com/office/powerpoint/2010/main" val="38448069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6AF2-ACC5-47B6-BE41-F404BF910D75}"/>
              </a:ext>
            </a:extLst>
          </p:cNvPr>
          <p:cNvSpPr>
            <a:spLocks noGrp="1"/>
          </p:cNvSpPr>
          <p:nvPr>
            <p:ph type="title"/>
          </p:nvPr>
        </p:nvSpPr>
        <p:spPr/>
        <p:txBody>
          <a:bodyPr/>
          <a:lstStyle/>
          <a:p>
            <a:r>
              <a:rPr lang="en-US" dirty="0"/>
              <a:t>Pipeline</a:t>
            </a:r>
          </a:p>
        </p:txBody>
      </p:sp>
      <p:graphicFrame>
        <p:nvGraphicFramePr>
          <p:cNvPr id="4" name="Content Placeholder 3">
            <a:extLst>
              <a:ext uri="{FF2B5EF4-FFF2-40B4-BE49-F238E27FC236}">
                <a16:creationId xmlns:a16="http://schemas.microsoft.com/office/drawing/2014/main" id="{F5E94972-B0C2-42C8-9AEE-4368E1939BBF}"/>
              </a:ext>
            </a:extLst>
          </p:cNvPr>
          <p:cNvGraphicFramePr>
            <a:graphicFrameLocks noGrp="1"/>
          </p:cNvGraphicFramePr>
          <p:nvPr>
            <p:ph idx="1"/>
            <p:extLst/>
          </p:nvPr>
        </p:nvGraphicFramePr>
        <p:xfrm>
          <a:off x="609600" y="1456279"/>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7306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Evaluation on Oncology Notes</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440761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t>We tried to perform inference on Oncology notes using the new </a:t>
            </a:r>
            <a:r>
              <a:rPr lang="en-US" sz="2400" dirty="0" err="1"/>
              <a:t>FineTuned</a:t>
            </a:r>
            <a:r>
              <a:rPr lang="en-US" sz="2400" dirty="0"/>
              <a:t> Model</a:t>
            </a:r>
          </a:p>
          <a:p>
            <a:pPr marL="742950" lvl="1" indent="-285750">
              <a:lnSpc>
                <a:spcPct val="200000"/>
              </a:lnSpc>
              <a:buFont typeface="Arial" panose="020B0604020202020204" pitchFamily="34" charset="0"/>
              <a:buChar char="•"/>
            </a:pPr>
            <a:r>
              <a:rPr lang="en-US" sz="2400" dirty="0"/>
              <a:t>Model was not able to perform well (possibly due to context length, prompt, etc.)</a:t>
            </a:r>
          </a:p>
          <a:p>
            <a:pPr marL="742950" lvl="1" indent="-285750">
              <a:lnSpc>
                <a:spcPct val="200000"/>
              </a:lnSpc>
              <a:buFont typeface="Arial" panose="020B0604020202020204" pitchFamily="34" charset="0"/>
              <a:buChar char="•"/>
            </a:pPr>
            <a:r>
              <a:rPr lang="en-US" sz="2400" dirty="0"/>
              <a:t>Model was not able to understand the new schemas (as they were not provide at the time of </a:t>
            </a:r>
            <a:r>
              <a:rPr lang="en-US" sz="2400" dirty="0" err="1"/>
              <a:t>FineTuning</a:t>
            </a:r>
            <a:r>
              <a:rPr lang="en-US" sz="2400" dirty="0"/>
              <a:t>)</a:t>
            </a:r>
          </a:p>
        </p:txBody>
      </p:sp>
    </p:spTree>
    <p:extLst>
      <p:ext uri="{BB962C8B-B14F-4D97-AF65-F5344CB8AC3E}">
        <p14:creationId xmlns:p14="http://schemas.microsoft.com/office/powerpoint/2010/main" val="608242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Oncology Notes Evaluations</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254146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800" dirty="0"/>
              <a:t>Notes were process using base LLM and Oncology Based system</a:t>
            </a:r>
          </a:p>
          <a:p>
            <a:pPr marL="285750" indent="-285750">
              <a:lnSpc>
                <a:spcPct val="200000"/>
              </a:lnSpc>
              <a:buFont typeface="Arial" panose="020B0604020202020204" pitchFamily="34" charset="0"/>
              <a:buChar char="•"/>
            </a:pPr>
            <a:r>
              <a:rPr lang="en-US" sz="2800" dirty="0"/>
              <a:t>Manual Evaluation of 200 notes was performed</a:t>
            </a:r>
          </a:p>
          <a:p>
            <a:pPr marL="285750" indent="-285750">
              <a:lnSpc>
                <a:spcPct val="200000"/>
              </a:lnSpc>
              <a:buFont typeface="Arial" panose="020B0604020202020204" pitchFamily="34" charset="0"/>
              <a:buChar char="•"/>
            </a:pPr>
            <a:r>
              <a:rPr lang="en-US" sz="2800" dirty="0"/>
              <a:t>Two iterations of  evaluations were performed</a:t>
            </a:r>
          </a:p>
        </p:txBody>
      </p:sp>
    </p:spTree>
    <p:extLst>
      <p:ext uri="{BB962C8B-B14F-4D97-AF65-F5344CB8AC3E}">
        <p14:creationId xmlns:p14="http://schemas.microsoft.com/office/powerpoint/2010/main" val="6130211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Evaluation Iteration 1</a:t>
            </a:r>
          </a:p>
        </p:txBody>
      </p:sp>
      <p:graphicFrame>
        <p:nvGraphicFramePr>
          <p:cNvPr id="2" name="Table 1">
            <a:extLst>
              <a:ext uri="{FF2B5EF4-FFF2-40B4-BE49-F238E27FC236}">
                <a16:creationId xmlns:a16="http://schemas.microsoft.com/office/drawing/2014/main" id="{B089AC31-F24A-4337-B162-E11EED47BCD4}"/>
              </a:ext>
            </a:extLst>
          </p:cNvPr>
          <p:cNvGraphicFramePr>
            <a:graphicFrameLocks noGrp="1"/>
          </p:cNvGraphicFramePr>
          <p:nvPr>
            <p:extLst/>
          </p:nvPr>
        </p:nvGraphicFramePr>
        <p:xfrm>
          <a:off x="2258008" y="1358737"/>
          <a:ext cx="8285583" cy="4548344"/>
        </p:xfrm>
        <a:graphic>
          <a:graphicData uri="http://schemas.openxmlformats.org/drawingml/2006/table">
            <a:tbl>
              <a:tblPr>
                <a:tableStyleId>{7DF18680-E054-41AD-8BC1-D1AEF772440D}</a:tableStyleId>
              </a:tblPr>
              <a:tblGrid>
                <a:gridCol w="2761861">
                  <a:extLst>
                    <a:ext uri="{9D8B030D-6E8A-4147-A177-3AD203B41FA5}">
                      <a16:colId xmlns:a16="http://schemas.microsoft.com/office/drawing/2014/main" val="580957688"/>
                    </a:ext>
                  </a:extLst>
                </a:gridCol>
                <a:gridCol w="2761861">
                  <a:extLst>
                    <a:ext uri="{9D8B030D-6E8A-4147-A177-3AD203B41FA5}">
                      <a16:colId xmlns:a16="http://schemas.microsoft.com/office/drawing/2014/main" val="2908194257"/>
                    </a:ext>
                  </a:extLst>
                </a:gridCol>
                <a:gridCol w="2761861">
                  <a:extLst>
                    <a:ext uri="{9D8B030D-6E8A-4147-A177-3AD203B41FA5}">
                      <a16:colId xmlns:a16="http://schemas.microsoft.com/office/drawing/2014/main" val="3425161546"/>
                    </a:ext>
                  </a:extLst>
                </a:gridCol>
              </a:tblGrid>
              <a:tr h="619353">
                <a:tc>
                  <a:txBody>
                    <a:bodyPr/>
                    <a:lstStyle/>
                    <a:p>
                      <a:pPr fontAlgn="b">
                        <a:lnSpc>
                          <a:spcPct val="200000"/>
                        </a:lnSpc>
                      </a:pPr>
                      <a:r>
                        <a:rPr lang="en-US" sz="1800" b="1" dirty="0">
                          <a:effectLst/>
                        </a:rPr>
                        <a:t>Metric</a:t>
                      </a:r>
                    </a:p>
                  </a:txBody>
                  <a:tcPr anchor="b"/>
                </a:tc>
                <a:tc>
                  <a:txBody>
                    <a:bodyPr/>
                    <a:lstStyle/>
                    <a:p>
                      <a:pPr fontAlgn="b">
                        <a:lnSpc>
                          <a:spcPct val="200000"/>
                        </a:lnSpc>
                      </a:pPr>
                      <a:r>
                        <a:rPr lang="en-US" sz="1800" b="1">
                          <a:effectLst/>
                        </a:rPr>
                        <a:t>LLM</a:t>
                      </a:r>
                    </a:p>
                  </a:txBody>
                  <a:tcPr anchor="b">
                    <a:lnB w="12700" cap="flat" cmpd="sng" algn="ctr">
                      <a:solidFill>
                        <a:schemeClr val="bg1"/>
                      </a:solidFill>
                      <a:prstDash val="solid"/>
                      <a:round/>
                      <a:headEnd type="none" w="med" len="med"/>
                      <a:tailEnd type="none" w="med" len="med"/>
                    </a:lnB>
                  </a:tcPr>
                </a:tc>
                <a:tc>
                  <a:txBody>
                    <a:bodyPr/>
                    <a:lstStyle/>
                    <a:p>
                      <a:pPr fontAlgn="b">
                        <a:lnSpc>
                          <a:spcPct val="200000"/>
                        </a:lnSpc>
                      </a:pPr>
                      <a:r>
                        <a:rPr lang="en-US" sz="1800" b="1">
                          <a:effectLst/>
                        </a:rPr>
                        <a:t>Ontology</a:t>
                      </a:r>
                    </a:p>
                  </a:txBody>
                  <a:tcPr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93709"/>
                  </a:ext>
                </a:extLst>
              </a:tr>
              <a:tr h="419877">
                <a:tc>
                  <a:txBody>
                    <a:bodyPr/>
                    <a:lstStyle/>
                    <a:p>
                      <a:pPr fontAlgn="base">
                        <a:lnSpc>
                          <a:spcPct val="200000"/>
                        </a:lnSpc>
                      </a:pPr>
                      <a:r>
                        <a:rPr lang="en-US" sz="1800" dirty="0">
                          <a:effectLst/>
                        </a:rPr>
                        <a:t>Correct</a:t>
                      </a:r>
                    </a:p>
                  </a:txBody>
                  <a:tcPr anchor="ctr"/>
                </a:tc>
                <a:tc>
                  <a:txBody>
                    <a:bodyPr/>
                    <a:lstStyle/>
                    <a:p>
                      <a:pPr fontAlgn="base">
                        <a:lnSpc>
                          <a:spcPct val="200000"/>
                        </a:lnSpc>
                      </a:pPr>
                      <a:r>
                        <a:rPr lang="en-US" sz="1800">
                          <a:effectLst/>
                        </a:rPr>
                        <a:t>43</a:t>
                      </a:r>
                    </a:p>
                  </a:txBody>
                  <a:tcPr anchor="ctr">
                    <a:lnT w="12700" cap="flat" cmpd="sng" algn="ctr">
                      <a:solidFill>
                        <a:schemeClr val="bg1"/>
                      </a:solidFill>
                      <a:prstDash val="solid"/>
                      <a:round/>
                      <a:headEnd type="none" w="med" len="med"/>
                      <a:tailEnd type="none" w="med" len="med"/>
                    </a:lnT>
                  </a:tcPr>
                </a:tc>
                <a:tc>
                  <a:txBody>
                    <a:bodyPr/>
                    <a:lstStyle/>
                    <a:p>
                      <a:pPr fontAlgn="base">
                        <a:lnSpc>
                          <a:spcPct val="200000"/>
                        </a:lnSpc>
                      </a:pPr>
                      <a:r>
                        <a:rPr lang="en-US" sz="1800" dirty="0">
                          <a:effectLst/>
                        </a:rPr>
                        <a:t>21</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01619919"/>
                  </a:ext>
                </a:extLst>
              </a:tr>
              <a:tr h="331993">
                <a:tc>
                  <a:txBody>
                    <a:bodyPr/>
                    <a:lstStyle/>
                    <a:p>
                      <a:pPr fontAlgn="base">
                        <a:lnSpc>
                          <a:spcPct val="200000"/>
                        </a:lnSpc>
                      </a:pPr>
                      <a:r>
                        <a:rPr lang="en-US" sz="1800" dirty="0">
                          <a:effectLst/>
                        </a:rPr>
                        <a:t>Missing</a:t>
                      </a:r>
                    </a:p>
                  </a:txBody>
                  <a:tcPr anchor="ctr"/>
                </a:tc>
                <a:tc>
                  <a:txBody>
                    <a:bodyPr/>
                    <a:lstStyle/>
                    <a:p>
                      <a:pPr fontAlgn="base">
                        <a:lnSpc>
                          <a:spcPct val="200000"/>
                        </a:lnSpc>
                      </a:pPr>
                      <a:r>
                        <a:rPr lang="en-US" sz="1800" dirty="0">
                          <a:effectLst/>
                        </a:rPr>
                        <a:t>20</a:t>
                      </a:r>
                    </a:p>
                  </a:txBody>
                  <a:tcPr anchor="ctr"/>
                </a:tc>
                <a:tc>
                  <a:txBody>
                    <a:bodyPr/>
                    <a:lstStyle/>
                    <a:p>
                      <a:pPr fontAlgn="base">
                        <a:lnSpc>
                          <a:spcPct val="200000"/>
                        </a:lnSpc>
                      </a:pPr>
                      <a:r>
                        <a:rPr lang="en-US" sz="1800">
                          <a:effectLst/>
                        </a:rPr>
                        <a:t>36</a:t>
                      </a:r>
                    </a:p>
                  </a:txBody>
                  <a:tcPr anchor="ctr"/>
                </a:tc>
                <a:extLst>
                  <a:ext uri="{0D108BD9-81ED-4DB2-BD59-A6C34878D82A}">
                    <a16:rowId xmlns:a16="http://schemas.microsoft.com/office/drawing/2014/main" val="750108790"/>
                  </a:ext>
                </a:extLst>
              </a:tr>
              <a:tr h="331993">
                <a:tc>
                  <a:txBody>
                    <a:bodyPr/>
                    <a:lstStyle/>
                    <a:p>
                      <a:pPr fontAlgn="base">
                        <a:lnSpc>
                          <a:spcPct val="200000"/>
                        </a:lnSpc>
                      </a:pPr>
                      <a:r>
                        <a:rPr lang="en-US" sz="1800">
                          <a:effectLst/>
                        </a:rPr>
                        <a:t>Wrong</a:t>
                      </a:r>
                    </a:p>
                  </a:txBody>
                  <a:tcPr anchor="ctr"/>
                </a:tc>
                <a:tc>
                  <a:txBody>
                    <a:bodyPr/>
                    <a:lstStyle/>
                    <a:p>
                      <a:pPr fontAlgn="base">
                        <a:lnSpc>
                          <a:spcPct val="200000"/>
                        </a:lnSpc>
                      </a:pPr>
                      <a:r>
                        <a:rPr lang="en-US" sz="1800" dirty="0">
                          <a:effectLst/>
                        </a:rPr>
                        <a:t>34</a:t>
                      </a:r>
                    </a:p>
                  </a:txBody>
                  <a:tcPr anchor="ctr"/>
                </a:tc>
                <a:tc>
                  <a:txBody>
                    <a:bodyPr/>
                    <a:lstStyle/>
                    <a:p>
                      <a:pPr fontAlgn="base">
                        <a:lnSpc>
                          <a:spcPct val="200000"/>
                        </a:lnSpc>
                      </a:pPr>
                      <a:r>
                        <a:rPr lang="en-US" sz="1800">
                          <a:effectLst/>
                        </a:rPr>
                        <a:t>37</a:t>
                      </a:r>
                    </a:p>
                  </a:txBody>
                  <a:tcPr anchor="ctr">
                    <a:lnB w="12700" cmpd="sng">
                      <a:noFill/>
                    </a:lnB>
                  </a:tcPr>
                </a:tc>
                <a:extLst>
                  <a:ext uri="{0D108BD9-81ED-4DB2-BD59-A6C34878D82A}">
                    <a16:rowId xmlns:a16="http://schemas.microsoft.com/office/drawing/2014/main" val="2588981615"/>
                  </a:ext>
                </a:extLst>
              </a:tr>
              <a:tr h="331993">
                <a:tc>
                  <a:txBody>
                    <a:bodyPr/>
                    <a:lstStyle/>
                    <a:p>
                      <a:pPr fontAlgn="base">
                        <a:lnSpc>
                          <a:spcPct val="200000"/>
                        </a:lnSpc>
                      </a:pPr>
                      <a:r>
                        <a:rPr lang="en-US" sz="1800">
                          <a:effectLst/>
                        </a:rPr>
                        <a:t>Hallucinated</a:t>
                      </a:r>
                    </a:p>
                  </a:txBody>
                  <a:tcPr anchor="ctr"/>
                </a:tc>
                <a:tc>
                  <a:txBody>
                    <a:bodyPr/>
                    <a:lstStyle/>
                    <a:p>
                      <a:pPr fontAlgn="base">
                        <a:lnSpc>
                          <a:spcPct val="200000"/>
                        </a:lnSpc>
                      </a:pPr>
                      <a:r>
                        <a:rPr lang="en-US" sz="1800" dirty="0">
                          <a:effectLst/>
                        </a:rPr>
                        <a:t>32</a:t>
                      </a:r>
                    </a:p>
                  </a:txBody>
                  <a:tcPr anchor="ctr">
                    <a:lnR w="12700" cmpd="sng">
                      <a:noFill/>
                    </a:lnR>
                  </a:tcPr>
                </a:tc>
                <a:tc>
                  <a:txBody>
                    <a:bodyPr/>
                    <a:lstStyle/>
                    <a:p>
                      <a:pPr fontAlgn="base">
                        <a:lnSpc>
                          <a:spcPct val="200000"/>
                        </a:lnSpc>
                      </a:pPr>
                      <a:r>
                        <a:rPr lang="en-US" sz="1800">
                          <a:effectLst/>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116939"/>
                  </a:ext>
                </a:extLst>
              </a:tr>
              <a:tr h="331993">
                <a:tc>
                  <a:txBody>
                    <a:bodyPr/>
                    <a:lstStyle/>
                    <a:p>
                      <a:pPr fontAlgn="base">
                        <a:lnSpc>
                          <a:spcPct val="200000"/>
                        </a:lnSpc>
                      </a:pPr>
                      <a:r>
                        <a:rPr lang="en-US" sz="1800">
                          <a:effectLst/>
                        </a:rPr>
                        <a:t>Empty</a:t>
                      </a:r>
                    </a:p>
                  </a:txBody>
                  <a:tcPr anchor="ctr"/>
                </a:tc>
                <a:tc>
                  <a:txBody>
                    <a:bodyPr/>
                    <a:lstStyle/>
                    <a:p>
                      <a:pPr fontAlgn="base">
                        <a:lnSpc>
                          <a:spcPct val="200000"/>
                        </a:lnSpc>
                      </a:pPr>
                      <a:r>
                        <a:rPr lang="en-US" sz="1800" dirty="0">
                          <a:effectLst/>
                        </a:rPr>
                        <a:t>11</a:t>
                      </a:r>
                    </a:p>
                  </a:txBody>
                  <a:tcPr anchor="ctr"/>
                </a:tc>
                <a:tc>
                  <a:txBody>
                    <a:bodyPr/>
                    <a:lstStyle/>
                    <a:p>
                      <a:pPr fontAlgn="base">
                        <a:lnSpc>
                          <a:spcPct val="200000"/>
                        </a:lnSpc>
                      </a:pPr>
                      <a:r>
                        <a:rPr lang="en-US" sz="1800" dirty="0">
                          <a:effectLst/>
                        </a:rPr>
                        <a:t>55</a:t>
                      </a:r>
                    </a:p>
                  </a:txBody>
                  <a:tcPr anchor="ctr">
                    <a:lnT w="12700" cmpd="sng">
                      <a:noFill/>
                    </a:lnT>
                  </a:tcPr>
                </a:tc>
                <a:extLst>
                  <a:ext uri="{0D108BD9-81ED-4DB2-BD59-A6C34878D82A}">
                    <a16:rowId xmlns:a16="http://schemas.microsoft.com/office/drawing/2014/main" val="2552875402"/>
                  </a:ext>
                </a:extLst>
              </a:tr>
              <a:tr h="580988">
                <a:tc>
                  <a:txBody>
                    <a:bodyPr/>
                    <a:lstStyle/>
                    <a:p>
                      <a:pPr fontAlgn="base">
                        <a:lnSpc>
                          <a:spcPct val="200000"/>
                        </a:lnSpc>
                      </a:pPr>
                      <a:r>
                        <a:rPr lang="en-US" sz="1800">
                          <a:effectLst/>
                        </a:rPr>
                        <a:t>Invalid JSON</a:t>
                      </a:r>
                    </a:p>
                  </a:txBody>
                  <a:tcPr anchor="ctr"/>
                </a:tc>
                <a:tc>
                  <a:txBody>
                    <a:bodyPr/>
                    <a:lstStyle/>
                    <a:p>
                      <a:pPr fontAlgn="base">
                        <a:lnSpc>
                          <a:spcPct val="200000"/>
                        </a:lnSpc>
                      </a:pPr>
                      <a:r>
                        <a:rPr lang="en-US" sz="1800">
                          <a:effectLst/>
                        </a:rPr>
                        <a:t>21</a:t>
                      </a:r>
                    </a:p>
                  </a:txBody>
                  <a:tcPr anchor="ctr"/>
                </a:tc>
                <a:tc>
                  <a:txBody>
                    <a:bodyPr/>
                    <a:lstStyle/>
                    <a:p>
                      <a:pPr fontAlgn="base">
                        <a:lnSpc>
                          <a:spcPct val="200000"/>
                        </a:lnSpc>
                      </a:pPr>
                      <a:r>
                        <a:rPr lang="en-US" sz="1800" dirty="0">
                          <a:effectLst/>
                        </a:rPr>
                        <a:t>—</a:t>
                      </a:r>
                    </a:p>
                  </a:txBody>
                  <a:tcPr anchor="ctr"/>
                </a:tc>
                <a:extLst>
                  <a:ext uri="{0D108BD9-81ED-4DB2-BD59-A6C34878D82A}">
                    <a16:rowId xmlns:a16="http://schemas.microsoft.com/office/drawing/2014/main" val="2956405524"/>
                  </a:ext>
                </a:extLst>
              </a:tr>
              <a:tr h="580988">
                <a:tc>
                  <a:txBody>
                    <a:bodyPr/>
                    <a:lstStyle/>
                    <a:p>
                      <a:pPr fontAlgn="base">
                        <a:lnSpc>
                          <a:spcPct val="200000"/>
                        </a:lnSpc>
                      </a:pPr>
                      <a:r>
                        <a:rPr lang="en-US" sz="1800">
                          <a:effectLst/>
                        </a:rPr>
                        <a:t>Invalid Enum</a:t>
                      </a:r>
                    </a:p>
                  </a:txBody>
                  <a:tcPr anchor="ctr"/>
                </a:tc>
                <a:tc>
                  <a:txBody>
                    <a:bodyPr/>
                    <a:lstStyle/>
                    <a:p>
                      <a:pPr fontAlgn="base">
                        <a:lnSpc>
                          <a:spcPct val="200000"/>
                        </a:lnSpc>
                      </a:pPr>
                      <a:r>
                        <a:rPr lang="en-US" sz="1800">
                          <a:effectLst/>
                        </a:rPr>
                        <a:t>13</a:t>
                      </a:r>
                    </a:p>
                  </a:txBody>
                  <a:tcPr anchor="ctr"/>
                </a:tc>
                <a:tc>
                  <a:txBody>
                    <a:bodyPr/>
                    <a:lstStyle/>
                    <a:p>
                      <a:pPr fontAlgn="base">
                        <a:lnSpc>
                          <a:spcPct val="200000"/>
                        </a:lnSpc>
                      </a:pPr>
                      <a:r>
                        <a:rPr lang="en-US" sz="1800" dirty="0">
                          <a:effectLst/>
                        </a:rPr>
                        <a:t>—</a:t>
                      </a:r>
                    </a:p>
                  </a:txBody>
                  <a:tcPr anchor="ctr"/>
                </a:tc>
                <a:extLst>
                  <a:ext uri="{0D108BD9-81ED-4DB2-BD59-A6C34878D82A}">
                    <a16:rowId xmlns:a16="http://schemas.microsoft.com/office/drawing/2014/main" val="933306061"/>
                  </a:ext>
                </a:extLst>
              </a:tr>
            </a:tbl>
          </a:graphicData>
        </a:graphic>
      </p:graphicFrame>
    </p:spTree>
    <p:extLst>
      <p:ext uri="{BB962C8B-B14F-4D97-AF65-F5344CB8AC3E}">
        <p14:creationId xmlns:p14="http://schemas.microsoft.com/office/powerpoint/2010/main" val="1177911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Evaluation Iteration 2</a:t>
            </a:r>
          </a:p>
        </p:txBody>
      </p:sp>
      <p:graphicFrame>
        <p:nvGraphicFramePr>
          <p:cNvPr id="2" name="Table 1">
            <a:extLst>
              <a:ext uri="{FF2B5EF4-FFF2-40B4-BE49-F238E27FC236}">
                <a16:creationId xmlns:a16="http://schemas.microsoft.com/office/drawing/2014/main" id="{B089AC31-F24A-4337-B162-E11EED47BCD4}"/>
              </a:ext>
            </a:extLst>
          </p:cNvPr>
          <p:cNvGraphicFramePr>
            <a:graphicFrameLocks noGrp="1"/>
          </p:cNvGraphicFramePr>
          <p:nvPr/>
        </p:nvGraphicFramePr>
        <p:xfrm>
          <a:off x="1278294" y="1797276"/>
          <a:ext cx="9470570" cy="3664246"/>
        </p:xfrm>
        <a:graphic>
          <a:graphicData uri="http://schemas.openxmlformats.org/drawingml/2006/table">
            <a:tbl>
              <a:tblPr>
                <a:tableStyleId>{7DF18680-E054-41AD-8BC1-D1AEF772440D}</a:tableStyleId>
              </a:tblPr>
              <a:tblGrid>
                <a:gridCol w="1894114">
                  <a:extLst>
                    <a:ext uri="{9D8B030D-6E8A-4147-A177-3AD203B41FA5}">
                      <a16:colId xmlns:a16="http://schemas.microsoft.com/office/drawing/2014/main" val="580957688"/>
                    </a:ext>
                  </a:extLst>
                </a:gridCol>
                <a:gridCol w="1894114">
                  <a:extLst>
                    <a:ext uri="{9D8B030D-6E8A-4147-A177-3AD203B41FA5}">
                      <a16:colId xmlns:a16="http://schemas.microsoft.com/office/drawing/2014/main" val="2908194257"/>
                    </a:ext>
                  </a:extLst>
                </a:gridCol>
                <a:gridCol w="1894114">
                  <a:extLst>
                    <a:ext uri="{9D8B030D-6E8A-4147-A177-3AD203B41FA5}">
                      <a16:colId xmlns:a16="http://schemas.microsoft.com/office/drawing/2014/main" val="3425161546"/>
                    </a:ext>
                  </a:extLst>
                </a:gridCol>
                <a:gridCol w="1894114">
                  <a:extLst>
                    <a:ext uri="{9D8B030D-6E8A-4147-A177-3AD203B41FA5}">
                      <a16:colId xmlns:a16="http://schemas.microsoft.com/office/drawing/2014/main" val="2165034058"/>
                    </a:ext>
                  </a:extLst>
                </a:gridCol>
                <a:gridCol w="1894114">
                  <a:extLst>
                    <a:ext uri="{9D8B030D-6E8A-4147-A177-3AD203B41FA5}">
                      <a16:colId xmlns:a16="http://schemas.microsoft.com/office/drawing/2014/main" val="52223612"/>
                    </a:ext>
                  </a:extLst>
                </a:gridCol>
              </a:tblGrid>
              <a:tr h="619353">
                <a:tc rowSpan="2">
                  <a:txBody>
                    <a:bodyPr/>
                    <a:lstStyle/>
                    <a:p>
                      <a:pPr algn="l" fontAlgn="b"/>
                      <a:r>
                        <a:rPr lang="en-US" b="1" dirty="0">
                          <a:effectLst/>
                        </a:rPr>
                        <a:t>Category</a:t>
                      </a:r>
                    </a:p>
                  </a:txBody>
                  <a:tcPr anchor="ctr"/>
                </a:tc>
                <a:tc gridSpan="2">
                  <a:txBody>
                    <a:bodyPr/>
                    <a:lstStyle/>
                    <a:p>
                      <a:pPr algn="ctr" fontAlgn="b"/>
                      <a:r>
                        <a:rPr lang="en-US" b="1" dirty="0">
                          <a:effectLst/>
                        </a:rPr>
                        <a:t>LLM</a:t>
                      </a:r>
                    </a:p>
                  </a:txBody>
                  <a:tcPr anchor="ctr">
                    <a:lnB w="12700" cap="flat" cmpd="sng" algn="ctr">
                      <a:solidFill>
                        <a:schemeClr val="bg1"/>
                      </a:solidFill>
                      <a:prstDash val="solid"/>
                      <a:round/>
                      <a:headEnd type="none" w="med" len="med"/>
                      <a:tailEnd type="none" w="med" len="med"/>
                    </a:lnB>
                  </a:tcPr>
                </a:tc>
                <a:tc hMerge="1">
                  <a:txBody>
                    <a:bodyPr/>
                    <a:lstStyle/>
                    <a:p>
                      <a:pPr algn="ctr" fontAlgn="b"/>
                      <a:endParaRPr lang="en-US" b="1" dirty="0">
                        <a:effectLst/>
                      </a:endParaRPr>
                    </a:p>
                  </a:txBody>
                  <a:tcPr anchor="ctr">
                    <a:lnB w="12700" cap="flat" cmpd="sng" algn="ctr">
                      <a:solidFill>
                        <a:schemeClr val="tx1"/>
                      </a:solidFill>
                      <a:prstDash val="solid"/>
                      <a:round/>
                      <a:headEnd type="none" w="med" len="med"/>
                      <a:tailEnd type="none" w="med" len="med"/>
                    </a:lnB>
                  </a:tcPr>
                </a:tc>
                <a:tc gridSpan="2">
                  <a:txBody>
                    <a:bodyPr/>
                    <a:lstStyle/>
                    <a:p>
                      <a:pPr algn="ctr" fontAlgn="b"/>
                      <a:r>
                        <a:rPr lang="en-US" b="1" dirty="0">
                          <a:effectLst/>
                        </a:rPr>
                        <a:t>Ontology</a:t>
                      </a:r>
                    </a:p>
                  </a:txBody>
                  <a:tcPr anchor="ctr">
                    <a:lnB w="12700" cap="flat" cmpd="sng" algn="ctr">
                      <a:solidFill>
                        <a:schemeClr val="bg1"/>
                      </a:solidFill>
                      <a:prstDash val="solid"/>
                      <a:round/>
                      <a:headEnd type="none" w="med" len="med"/>
                      <a:tailEnd type="none" w="med" len="med"/>
                    </a:lnB>
                  </a:tcPr>
                </a:tc>
                <a:tc hMerge="1">
                  <a:txBody>
                    <a:bodyPr/>
                    <a:lstStyle/>
                    <a:p>
                      <a:pPr algn="ctr" fontAlgn="b"/>
                      <a:endParaRPr lang="en-US" b="1" dirty="0">
                        <a:effectLst/>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93709"/>
                  </a:ext>
                </a:extLst>
              </a:tr>
              <a:tr h="419877">
                <a:tc vMerge="1">
                  <a:txBody>
                    <a:bodyPr/>
                    <a:lstStyle/>
                    <a:p>
                      <a:pPr algn="l" fontAlgn="b"/>
                      <a:endParaRPr lang="en-US" b="1">
                        <a:effectLst/>
                      </a:endParaRPr>
                    </a:p>
                  </a:txBody>
                  <a:tcPr anchor="ctr">
                    <a:lnT w="12700" cap="flat" cmpd="sng" algn="ctr">
                      <a:solidFill>
                        <a:schemeClr val="tx1"/>
                      </a:solidFill>
                      <a:prstDash val="solid"/>
                      <a:round/>
                      <a:headEnd type="none" w="med" len="med"/>
                      <a:tailEnd type="none" w="med" len="med"/>
                    </a:lnT>
                  </a:tcPr>
                </a:tc>
                <a:tc>
                  <a:txBody>
                    <a:bodyPr/>
                    <a:lstStyle/>
                    <a:p>
                      <a:pPr algn="ctr" fontAlgn="b"/>
                      <a:r>
                        <a:rPr lang="en-US" b="1" dirty="0">
                          <a:effectLst/>
                        </a:rPr>
                        <a:t>Correct</a:t>
                      </a:r>
                    </a:p>
                  </a:txBody>
                  <a:tcPr anchor="ctr">
                    <a:lnT w="12700" cap="flat" cmpd="sng" algn="ctr">
                      <a:solidFill>
                        <a:schemeClr val="bg1"/>
                      </a:solidFill>
                      <a:prstDash val="solid"/>
                      <a:round/>
                      <a:headEnd type="none" w="med" len="med"/>
                      <a:tailEnd type="none" w="med" len="med"/>
                    </a:lnT>
                  </a:tcPr>
                </a:tc>
                <a:tc>
                  <a:txBody>
                    <a:bodyPr/>
                    <a:lstStyle/>
                    <a:p>
                      <a:pPr algn="ctr" fontAlgn="b"/>
                      <a:r>
                        <a:rPr lang="en-US" b="1" dirty="0">
                          <a:effectLst/>
                        </a:rPr>
                        <a:t>Incorrect</a:t>
                      </a:r>
                    </a:p>
                  </a:txBody>
                  <a:tcPr anchor="ctr">
                    <a:lnT w="12700" cap="flat" cmpd="sng" algn="ctr">
                      <a:solidFill>
                        <a:schemeClr val="bg1"/>
                      </a:solidFill>
                      <a:prstDash val="solid"/>
                      <a:round/>
                      <a:headEnd type="none" w="med" len="med"/>
                      <a:tailEnd type="none" w="med" len="med"/>
                    </a:lnT>
                  </a:tcPr>
                </a:tc>
                <a:tc>
                  <a:txBody>
                    <a:bodyPr/>
                    <a:lstStyle/>
                    <a:p>
                      <a:pPr algn="ctr" fontAlgn="b"/>
                      <a:r>
                        <a:rPr lang="en-US" b="1" dirty="0">
                          <a:effectLst/>
                        </a:rPr>
                        <a:t>Correct</a:t>
                      </a:r>
                    </a:p>
                  </a:txBody>
                  <a:tcPr anchor="ctr">
                    <a:lnT w="12700" cap="flat" cmpd="sng" algn="ctr">
                      <a:solidFill>
                        <a:schemeClr val="bg1"/>
                      </a:solidFill>
                      <a:prstDash val="solid"/>
                      <a:round/>
                      <a:headEnd type="none" w="med" len="med"/>
                      <a:tailEnd type="none" w="med" len="med"/>
                    </a:lnT>
                  </a:tcPr>
                </a:tc>
                <a:tc>
                  <a:txBody>
                    <a:bodyPr/>
                    <a:lstStyle/>
                    <a:p>
                      <a:pPr algn="ctr" fontAlgn="b"/>
                      <a:r>
                        <a:rPr lang="en-US" b="1" dirty="0">
                          <a:effectLst/>
                        </a:rPr>
                        <a:t>Incorrect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201619919"/>
                  </a:ext>
                </a:extLst>
              </a:tr>
              <a:tr h="331993">
                <a:tc>
                  <a:txBody>
                    <a:bodyPr/>
                    <a:lstStyle/>
                    <a:p>
                      <a:pPr algn="l" fontAlgn="base"/>
                      <a:r>
                        <a:rPr lang="en-US" b="1" dirty="0">
                          <a:effectLst/>
                        </a:rPr>
                        <a:t>Stages</a:t>
                      </a:r>
                    </a:p>
                  </a:txBody>
                  <a:tcPr anchor="ctr"/>
                </a:tc>
                <a:tc>
                  <a:txBody>
                    <a:bodyPr/>
                    <a:lstStyle/>
                    <a:p>
                      <a:pPr algn="ctr" fontAlgn="base"/>
                      <a:r>
                        <a:rPr lang="en-US" dirty="0">
                          <a:effectLst/>
                        </a:rPr>
                        <a:t>34</a:t>
                      </a:r>
                    </a:p>
                  </a:txBody>
                  <a:tcPr anchor="ctr"/>
                </a:tc>
                <a:tc>
                  <a:txBody>
                    <a:bodyPr/>
                    <a:lstStyle/>
                    <a:p>
                      <a:pPr algn="ctr" fontAlgn="base"/>
                      <a:r>
                        <a:rPr lang="en-US">
                          <a:effectLst/>
                        </a:rPr>
                        <a:t>6</a:t>
                      </a:r>
                    </a:p>
                  </a:txBody>
                  <a:tcPr anchor="ctr"/>
                </a:tc>
                <a:tc>
                  <a:txBody>
                    <a:bodyPr/>
                    <a:lstStyle/>
                    <a:p>
                      <a:pPr algn="ctr" fontAlgn="base"/>
                      <a:r>
                        <a:rPr lang="en-US" b="1" dirty="0">
                          <a:effectLst/>
                        </a:rPr>
                        <a:t>35</a:t>
                      </a:r>
                    </a:p>
                  </a:txBody>
                  <a:tcPr anchor="ctr"/>
                </a:tc>
                <a:tc>
                  <a:txBody>
                    <a:bodyPr/>
                    <a:lstStyle/>
                    <a:p>
                      <a:pPr algn="ctr" fontAlgn="base"/>
                      <a:r>
                        <a:rPr lang="en-US">
                          <a:effectLst/>
                        </a:rPr>
                        <a:t>5</a:t>
                      </a:r>
                    </a:p>
                  </a:txBody>
                  <a:tcPr anchor="ctr"/>
                </a:tc>
                <a:extLst>
                  <a:ext uri="{0D108BD9-81ED-4DB2-BD59-A6C34878D82A}">
                    <a16:rowId xmlns:a16="http://schemas.microsoft.com/office/drawing/2014/main" val="750108790"/>
                  </a:ext>
                </a:extLst>
              </a:tr>
              <a:tr h="331993">
                <a:tc>
                  <a:txBody>
                    <a:bodyPr/>
                    <a:lstStyle/>
                    <a:p>
                      <a:pPr algn="l" fontAlgn="base"/>
                      <a:r>
                        <a:rPr lang="en-US" b="1">
                          <a:effectLst/>
                        </a:rPr>
                        <a:t>TNM</a:t>
                      </a:r>
                    </a:p>
                  </a:txBody>
                  <a:tcPr anchor="ctr"/>
                </a:tc>
                <a:tc>
                  <a:txBody>
                    <a:bodyPr/>
                    <a:lstStyle/>
                    <a:p>
                      <a:pPr algn="ctr" fontAlgn="base"/>
                      <a:r>
                        <a:rPr lang="en-US">
                          <a:effectLst/>
                        </a:rPr>
                        <a:t>32</a:t>
                      </a:r>
                    </a:p>
                  </a:txBody>
                  <a:tcPr anchor="ctr"/>
                </a:tc>
                <a:tc>
                  <a:txBody>
                    <a:bodyPr/>
                    <a:lstStyle/>
                    <a:p>
                      <a:pPr algn="ctr" fontAlgn="base"/>
                      <a:r>
                        <a:rPr lang="en-US">
                          <a:effectLst/>
                        </a:rPr>
                        <a:t>8</a:t>
                      </a:r>
                    </a:p>
                  </a:txBody>
                  <a:tcPr anchor="ctr">
                    <a:lnB w="12700" cmpd="sng">
                      <a:noFill/>
                    </a:lnB>
                  </a:tcPr>
                </a:tc>
                <a:tc>
                  <a:txBody>
                    <a:bodyPr/>
                    <a:lstStyle/>
                    <a:p>
                      <a:pPr algn="ctr" fontAlgn="base"/>
                      <a:r>
                        <a:rPr lang="en-US" dirty="0">
                          <a:effectLst/>
                        </a:rPr>
                        <a:t>32</a:t>
                      </a:r>
                    </a:p>
                  </a:txBody>
                  <a:tcPr anchor="ctr"/>
                </a:tc>
                <a:tc>
                  <a:txBody>
                    <a:bodyPr/>
                    <a:lstStyle/>
                    <a:p>
                      <a:pPr algn="ctr" fontAlgn="base"/>
                      <a:r>
                        <a:rPr lang="en-US">
                          <a:effectLst/>
                        </a:rPr>
                        <a:t>8</a:t>
                      </a:r>
                    </a:p>
                  </a:txBody>
                  <a:tcPr anchor="ctr"/>
                </a:tc>
                <a:extLst>
                  <a:ext uri="{0D108BD9-81ED-4DB2-BD59-A6C34878D82A}">
                    <a16:rowId xmlns:a16="http://schemas.microsoft.com/office/drawing/2014/main" val="2588981615"/>
                  </a:ext>
                </a:extLst>
              </a:tr>
              <a:tr h="331993">
                <a:tc>
                  <a:txBody>
                    <a:bodyPr/>
                    <a:lstStyle/>
                    <a:p>
                      <a:pPr algn="l" fontAlgn="base"/>
                      <a:r>
                        <a:rPr lang="en-US" b="1">
                          <a:effectLst/>
                        </a:rPr>
                        <a:t>Tumor</a:t>
                      </a:r>
                    </a:p>
                  </a:txBody>
                  <a:tcPr anchor="ctr"/>
                </a:tc>
                <a:tc>
                  <a:txBody>
                    <a:bodyPr/>
                    <a:lstStyle/>
                    <a:p>
                      <a:pPr algn="ctr" fontAlgn="base"/>
                      <a:r>
                        <a:rPr lang="en-US" dirty="0">
                          <a:effectLst/>
                        </a:rPr>
                        <a:t>27</a:t>
                      </a:r>
                    </a:p>
                  </a:txBody>
                  <a:tcPr anchor="ctr">
                    <a:lnR w="12700" cmpd="sng">
                      <a:noFill/>
                    </a:lnR>
                  </a:tcPr>
                </a:tc>
                <a:tc>
                  <a:txBody>
                    <a:bodyPr/>
                    <a:lstStyle/>
                    <a:p>
                      <a:pPr algn="ctr" fontAlgn="base"/>
                      <a:r>
                        <a:rPr lang="en-US" dirty="0">
                          <a:effectLst/>
                        </a:rPr>
                        <a:t>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b="1" dirty="0">
                          <a:effectLst/>
                        </a:rPr>
                        <a:t>31</a:t>
                      </a:r>
                    </a:p>
                  </a:txBody>
                  <a:tcPr anchor="ctr">
                    <a:lnL w="12700" cmpd="sng">
                      <a:noFill/>
                    </a:lnL>
                  </a:tcPr>
                </a:tc>
                <a:tc>
                  <a:txBody>
                    <a:bodyPr/>
                    <a:lstStyle/>
                    <a:p>
                      <a:pPr algn="ctr" fontAlgn="base"/>
                      <a:r>
                        <a:rPr lang="en-US">
                          <a:effectLst/>
                        </a:rPr>
                        <a:t>9</a:t>
                      </a:r>
                    </a:p>
                  </a:txBody>
                  <a:tcPr anchor="ctr"/>
                </a:tc>
                <a:extLst>
                  <a:ext uri="{0D108BD9-81ED-4DB2-BD59-A6C34878D82A}">
                    <a16:rowId xmlns:a16="http://schemas.microsoft.com/office/drawing/2014/main" val="3049116939"/>
                  </a:ext>
                </a:extLst>
              </a:tr>
              <a:tr h="331993">
                <a:tc>
                  <a:txBody>
                    <a:bodyPr/>
                    <a:lstStyle/>
                    <a:p>
                      <a:pPr algn="l" fontAlgn="base"/>
                      <a:r>
                        <a:rPr lang="en-US" b="1">
                          <a:effectLst/>
                        </a:rPr>
                        <a:t>Grade</a:t>
                      </a:r>
                    </a:p>
                  </a:txBody>
                  <a:tcPr anchor="ctr"/>
                </a:tc>
                <a:tc>
                  <a:txBody>
                    <a:bodyPr/>
                    <a:lstStyle/>
                    <a:p>
                      <a:pPr algn="ctr" fontAlgn="base"/>
                      <a:r>
                        <a:rPr lang="en-US">
                          <a:effectLst/>
                        </a:rPr>
                        <a:t>33</a:t>
                      </a:r>
                    </a:p>
                  </a:txBody>
                  <a:tcPr anchor="ctr"/>
                </a:tc>
                <a:tc>
                  <a:txBody>
                    <a:bodyPr/>
                    <a:lstStyle/>
                    <a:p>
                      <a:pPr algn="ctr" fontAlgn="base"/>
                      <a:r>
                        <a:rPr lang="en-US" dirty="0">
                          <a:effectLst/>
                        </a:rPr>
                        <a:t>7</a:t>
                      </a:r>
                    </a:p>
                  </a:txBody>
                  <a:tcPr anchor="ctr">
                    <a:lnT w="12700" cmpd="sng">
                      <a:noFill/>
                    </a:lnT>
                  </a:tcPr>
                </a:tc>
                <a:tc>
                  <a:txBody>
                    <a:bodyPr/>
                    <a:lstStyle/>
                    <a:p>
                      <a:pPr algn="ctr" fontAlgn="base"/>
                      <a:r>
                        <a:rPr lang="en-US">
                          <a:effectLst/>
                        </a:rPr>
                        <a:t>33</a:t>
                      </a:r>
                    </a:p>
                  </a:txBody>
                  <a:tcPr anchor="ctr"/>
                </a:tc>
                <a:tc>
                  <a:txBody>
                    <a:bodyPr/>
                    <a:lstStyle/>
                    <a:p>
                      <a:pPr algn="ctr" fontAlgn="base"/>
                      <a:r>
                        <a:rPr lang="en-US">
                          <a:effectLst/>
                        </a:rPr>
                        <a:t>7</a:t>
                      </a:r>
                    </a:p>
                  </a:txBody>
                  <a:tcPr anchor="ctr"/>
                </a:tc>
                <a:extLst>
                  <a:ext uri="{0D108BD9-81ED-4DB2-BD59-A6C34878D82A}">
                    <a16:rowId xmlns:a16="http://schemas.microsoft.com/office/drawing/2014/main" val="2552875402"/>
                  </a:ext>
                </a:extLst>
              </a:tr>
              <a:tr h="580988">
                <a:tc>
                  <a:txBody>
                    <a:bodyPr/>
                    <a:lstStyle/>
                    <a:p>
                      <a:pPr algn="l" fontAlgn="base"/>
                      <a:r>
                        <a:rPr lang="en-US" b="1">
                          <a:effectLst/>
                        </a:rPr>
                        <a:t>Performance</a:t>
                      </a:r>
                    </a:p>
                  </a:txBody>
                  <a:tcPr anchor="ctr"/>
                </a:tc>
                <a:tc>
                  <a:txBody>
                    <a:bodyPr/>
                    <a:lstStyle/>
                    <a:p>
                      <a:pPr algn="ctr" fontAlgn="base"/>
                      <a:r>
                        <a:rPr lang="en-US" dirty="0">
                          <a:effectLst/>
                        </a:rPr>
                        <a:t>35</a:t>
                      </a:r>
                    </a:p>
                  </a:txBody>
                  <a:tcPr anchor="ctr"/>
                </a:tc>
                <a:tc>
                  <a:txBody>
                    <a:bodyPr/>
                    <a:lstStyle/>
                    <a:p>
                      <a:pPr algn="ctr" fontAlgn="base"/>
                      <a:r>
                        <a:rPr lang="en-US">
                          <a:effectLst/>
                        </a:rPr>
                        <a:t>5</a:t>
                      </a:r>
                    </a:p>
                  </a:txBody>
                  <a:tcPr anchor="ctr"/>
                </a:tc>
                <a:tc>
                  <a:txBody>
                    <a:bodyPr/>
                    <a:lstStyle/>
                    <a:p>
                      <a:pPr algn="ctr" fontAlgn="base"/>
                      <a:r>
                        <a:rPr lang="en-US" dirty="0">
                          <a:effectLst/>
                        </a:rPr>
                        <a:t>35</a:t>
                      </a:r>
                    </a:p>
                  </a:txBody>
                  <a:tcPr anchor="ctr"/>
                </a:tc>
                <a:tc>
                  <a:txBody>
                    <a:bodyPr/>
                    <a:lstStyle/>
                    <a:p>
                      <a:pPr algn="ctr" fontAlgn="base"/>
                      <a:r>
                        <a:rPr lang="en-US">
                          <a:effectLst/>
                        </a:rPr>
                        <a:t>5</a:t>
                      </a:r>
                    </a:p>
                  </a:txBody>
                  <a:tcPr anchor="ctr"/>
                </a:tc>
                <a:extLst>
                  <a:ext uri="{0D108BD9-81ED-4DB2-BD59-A6C34878D82A}">
                    <a16:rowId xmlns:a16="http://schemas.microsoft.com/office/drawing/2014/main" val="2956405524"/>
                  </a:ext>
                </a:extLst>
              </a:tr>
              <a:tr h="580988">
                <a:tc>
                  <a:txBody>
                    <a:bodyPr/>
                    <a:lstStyle/>
                    <a:p>
                      <a:pPr algn="l" fontAlgn="base"/>
                      <a:r>
                        <a:rPr lang="en-US" b="1" dirty="0" err="1">
                          <a:effectLst/>
                        </a:rPr>
                        <a:t>BioMarkers</a:t>
                      </a:r>
                      <a:endParaRPr lang="en-US" b="1" dirty="0">
                        <a:effectLst/>
                      </a:endParaRPr>
                    </a:p>
                  </a:txBody>
                  <a:tcPr anchor="ctr"/>
                </a:tc>
                <a:tc>
                  <a:txBody>
                    <a:bodyPr/>
                    <a:lstStyle/>
                    <a:p>
                      <a:pPr algn="ctr" fontAlgn="base"/>
                      <a:r>
                        <a:rPr lang="en-US" b="1" dirty="0">
                          <a:effectLst/>
                        </a:rPr>
                        <a:t>35</a:t>
                      </a:r>
                    </a:p>
                  </a:txBody>
                  <a:tcPr anchor="ctr"/>
                </a:tc>
                <a:tc>
                  <a:txBody>
                    <a:bodyPr/>
                    <a:lstStyle/>
                    <a:p>
                      <a:pPr algn="ctr" fontAlgn="base"/>
                      <a:r>
                        <a:rPr lang="en-US">
                          <a:effectLst/>
                        </a:rPr>
                        <a:t>5</a:t>
                      </a:r>
                    </a:p>
                  </a:txBody>
                  <a:tcPr anchor="ctr"/>
                </a:tc>
                <a:tc>
                  <a:txBody>
                    <a:bodyPr/>
                    <a:lstStyle/>
                    <a:p>
                      <a:pPr algn="ctr" fontAlgn="base"/>
                      <a:r>
                        <a:rPr lang="en-US">
                          <a:effectLst/>
                        </a:rPr>
                        <a:t>13</a:t>
                      </a:r>
                    </a:p>
                  </a:txBody>
                  <a:tcPr anchor="ctr"/>
                </a:tc>
                <a:tc>
                  <a:txBody>
                    <a:bodyPr/>
                    <a:lstStyle/>
                    <a:p>
                      <a:pPr algn="ctr" fontAlgn="base"/>
                      <a:r>
                        <a:rPr lang="en-US" dirty="0">
                          <a:effectLst/>
                        </a:rPr>
                        <a:t>27</a:t>
                      </a:r>
                    </a:p>
                  </a:txBody>
                  <a:tcPr anchor="ctr"/>
                </a:tc>
                <a:extLst>
                  <a:ext uri="{0D108BD9-81ED-4DB2-BD59-A6C34878D82A}">
                    <a16:rowId xmlns:a16="http://schemas.microsoft.com/office/drawing/2014/main" val="933306061"/>
                  </a:ext>
                </a:extLst>
              </a:tr>
            </a:tbl>
          </a:graphicData>
        </a:graphic>
      </p:graphicFrame>
    </p:spTree>
    <p:extLst>
      <p:ext uri="{BB962C8B-B14F-4D97-AF65-F5344CB8AC3E}">
        <p14:creationId xmlns:p14="http://schemas.microsoft.com/office/powerpoint/2010/main" val="13561794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0A6C-8E8A-4AE5-BF02-1C8BBF9F5BEA}"/>
              </a:ext>
            </a:extLst>
          </p:cNvPr>
          <p:cNvSpPr>
            <a:spLocks noGrp="1"/>
          </p:cNvSpPr>
          <p:nvPr>
            <p:ph type="title"/>
          </p:nvPr>
        </p:nvSpPr>
        <p:spPr/>
        <p:txBody>
          <a:bodyPr/>
          <a:lstStyle/>
          <a:p>
            <a:r>
              <a:rPr lang="en-US" dirty="0"/>
              <a:t>Evaluations Discussion</a:t>
            </a:r>
          </a:p>
        </p:txBody>
      </p:sp>
      <p:sp>
        <p:nvSpPr>
          <p:cNvPr id="3" name="Content Placeholder 2">
            <a:extLst>
              <a:ext uri="{FF2B5EF4-FFF2-40B4-BE49-F238E27FC236}">
                <a16:creationId xmlns:a16="http://schemas.microsoft.com/office/drawing/2014/main" id="{C6B17DE1-5173-4B58-8BC4-73530498C1C4}"/>
              </a:ext>
            </a:extLst>
          </p:cNvPr>
          <p:cNvSpPr>
            <a:spLocks noGrp="1"/>
          </p:cNvSpPr>
          <p:nvPr>
            <p:ph idx="1"/>
          </p:nvPr>
        </p:nvSpPr>
        <p:spPr/>
        <p:txBody>
          <a:bodyPr>
            <a:normAutofit/>
          </a:bodyPr>
          <a:lstStyle/>
          <a:p>
            <a:pPr>
              <a:lnSpc>
                <a:spcPct val="200000"/>
              </a:lnSpc>
            </a:pPr>
            <a:r>
              <a:rPr lang="en-US" sz="2400" dirty="0"/>
              <a:t>In iteration 1, LLM performed remarkably well</a:t>
            </a:r>
          </a:p>
          <a:p>
            <a:pPr>
              <a:lnSpc>
                <a:spcPct val="200000"/>
              </a:lnSpc>
            </a:pPr>
            <a:r>
              <a:rPr lang="en-US" sz="2400" dirty="0"/>
              <a:t>In iteration 2, both system produced similar results</a:t>
            </a:r>
          </a:p>
          <a:p>
            <a:pPr>
              <a:lnSpc>
                <a:spcPct val="200000"/>
              </a:lnSpc>
            </a:pPr>
            <a:r>
              <a:rPr lang="en-US" sz="2400" dirty="0"/>
              <a:t>In Biomarkers, LLM was producing far better results compared to the Ontology based system</a:t>
            </a:r>
          </a:p>
          <a:p>
            <a:pPr>
              <a:lnSpc>
                <a:spcPct val="200000"/>
              </a:lnSpc>
            </a:pPr>
            <a:endParaRPr lang="en-US" sz="2400" dirty="0"/>
          </a:p>
        </p:txBody>
      </p:sp>
    </p:spTree>
    <p:extLst>
      <p:ext uri="{BB962C8B-B14F-4D97-AF65-F5344CB8AC3E}">
        <p14:creationId xmlns:p14="http://schemas.microsoft.com/office/powerpoint/2010/main" val="2062607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57FEF5-1E53-4B08-BA85-AD3CCA9F4079}"/>
              </a:ext>
            </a:extLst>
          </p:cNvPr>
          <p:cNvSpPr>
            <a:spLocks noGrp="1"/>
          </p:cNvSpPr>
          <p:nvPr>
            <p:ph type="subTitle" idx="1"/>
          </p:nvPr>
        </p:nvSpPr>
        <p:spPr/>
        <p:txBody>
          <a:bodyPr>
            <a:normAutofit/>
          </a:bodyPr>
          <a:lstStyle/>
          <a:p>
            <a:r>
              <a:rPr lang="en-US" sz="9600" b="1" dirty="0">
                <a:solidFill>
                  <a:schemeClr val="tx1"/>
                </a:solidFill>
              </a:rPr>
              <a:t>Questions?</a:t>
            </a:r>
          </a:p>
        </p:txBody>
      </p:sp>
    </p:spTree>
    <p:extLst>
      <p:ext uri="{BB962C8B-B14F-4D97-AF65-F5344CB8AC3E}">
        <p14:creationId xmlns:p14="http://schemas.microsoft.com/office/powerpoint/2010/main" val="3572483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11</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7" name="Picture 6">
            <a:extLst>
              <a:ext uri="{FF2B5EF4-FFF2-40B4-BE49-F238E27FC236}">
                <a16:creationId xmlns:a16="http://schemas.microsoft.com/office/drawing/2014/main" id="{0D41F2D7-6AAD-4E22-8A92-FF431BB9F759}"/>
              </a:ext>
            </a:extLst>
          </p:cNvPr>
          <p:cNvPicPr>
            <a:picLocks noChangeAspect="1"/>
          </p:cNvPicPr>
          <p:nvPr/>
        </p:nvPicPr>
        <p:blipFill rotWithShape="1">
          <a:blip r:embed="rId2"/>
          <a:srcRect b="14973"/>
          <a:stretch/>
        </p:blipFill>
        <p:spPr>
          <a:xfrm>
            <a:off x="1553190" y="1318193"/>
            <a:ext cx="9085619" cy="4035042"/>
          </a:xfrm>
          <a:prstGeom prst="rect">
            <a:avLst/>
          </a:prstGeom>
        </p:spPr>
      </p:pic>
    </p:spTree>
    <p:extLst>
      <p:ext uri="{BB962C8B-B14F-4D97-AF65-F5344CB8AC3E}">
        <p14:creationId xmlns:p14="http://schemas.microsoft.com/office/powerpoint/2010/main" val="121491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12</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7" name="Picture 6">
            <a:extLst>
              <a:ext uri="{FF2B5EF4-FFF2-40B4-BE49-F238E27FC236}">
                <a16:creationId xmlns:a16="http://schemas.microsoft.com/office/drawing/2014/main" id="{0D41F2D7-6AAD-4E22-8A92-FF431BB9F759}"/>
              </a:ext>
            </a:extLst>
          </p:cNvPr>
          <p:cNvPicPr>
            <a:picLocks noChangeAspect="1"/>
          </p:cNvPicPr>
          <p:nvPr/>
        </p:nvPicPr>
        <p:blipFill>
          <a:blip r:embed="rId2"/>
          <a:stretch>
            <a:fillRect/>
          </a:stretch>
        </p:blipFill>
        <p:spPr>
          <a:xfrm>
            <a:off x="1692260" y="1318193"/>
            <a:ext cx="8807480" cy="4745614"/>
          </a:xfrm>
          <a:prstGeom prst="rect">
            <a:avLst/>
          </a:prstGeom>
        </p:spPr>
      </p:pic>
    </p:spTree>
    <p:extLst>
      <p:ext uri="{BB962C8B-B14F-4D97-AF65-F5344CB8AC3E}">
        <p14:creationId xmlns:p14="http://schemas.microsoft.com/office/powerpoint/2010/main" val="409177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13</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7" name="Picture 6">
            <a:extLst>
              <a:ext uri="{FF2B5EF4-FFF2-40B4-BE49-F238E27FC236}">
                <a16:creationId xmlns:a16="http://schemas.microsoft.com/office/drawing/2014/main" id="{0D41F2D7-6AAD-4E22-8A92-FF431BB9F759}"/>
              </a:ext>
            </a:extLst>
          </p:cNvPr>
          <p:cNvPicPr>
            <a:picLocks noChangeAspect="1"/>
          </p:cNvPicPr>
          <p:nvPr/>
        </p:nvPicPr>
        <p:blipFill>
          <a:blip r:embed="rId2"/>
          <a:stretch>
            <a:fillRect/>
          </a:stretch>
        </p:blipFill>
        <p:spPr>
          <a:xfrm>
            <a:off x="1736263" y="1318193"/>
            <a:ext cx="8719473" cy="4745614"/>
          </a:xfrm>
          <a:prstGeom prst="rect">
            <a:avLst/>
          </a:prstGeom>
        </p:spPr>
      </p:pic>
    </p:spTree>
    <p:extLst>
      <p:ext uri="{BB962C8B-B14F-4D97-AF65-F5344CB8AC3E}">
        <p14:creationId xmlns:p14="http://schemas.microsoft.com/office/powerpoint/2010/main" val="3990517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14</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2" name="Picture 1">
            <a:extLst>
              <a:ext uri="{FF2B5EF4-FFF2-40B4-BE49-F238E27FC236}">
                <a16:creationId xmlns:a16="http://schemas.microsoft.com/office/drawing/2014/main" id="{10210002-5326-45F9-A8F8-AEC2855CA8E1}"/>
              </a:ext>
            </a:extLst>
          </p:cNvPr>
          <p:cNvPicPr>
            <a:picLocks noChangeAspect="1"/>
          </p:cNvPicPr>
          <p:nvPr/>
        </p:nvPicPr>
        <p:blipFill>
          <a:blip r:embed="rId2"/>
          <a:stretch>
            <a:fillRect/>
          </a:stretch>
        </p:blipFill>
        <p:spPr>
          <a:xfrm>
            <a:off x="1688841" y="1331706"/>
            <a:ext cx="8814318" cy="4613797"/>
          </a:xfrm>
          <a:prstGeom prst="rect">
            <a:avLst/>
          </a:prstGeom>
        </p:spPr>
      </p:pic>
    </p:spTree>
    <p:extLst>
      <p:ext uri="{BB962C8B-B14F-4D97-AF65-F5344CB8AC3E}">
        <p14:creationId xmlns:p14="http://schemas.microsoft.com/office/powerpoint/2010/main" val="797232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15</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pic>
        <p:nvPicPr>
          <p:cNvPr id="2" name="Picture 1">
            <a:extLst>
              <a:ext uri="{FF2B5EF4-FFF2-40B4-BE49-F238E27FC236}">
                <a16:creationId xmlns:a16="http://schemas.microsoft.com/office/drawing/2014/main" id="{10210002-5326-45F9-A8F8-AEC2855CA8E1}"/>
              </a:ext>
            </a:extLst>
          </p:cNvPr>
          <p:cNvPicPr>
            <a:picLocks noChangeAspect="1"/>
          </p:cNvPicPr>
          <p:nvPr/>
        </p:nvPicPr>
        <p:blipFill>
          <a:blip r:embed="rId2"/>
          <a:stretch>
            <a:fillRect/>
          </a:stretch>
        </p:blipFill>
        <p:spPr>
          <a:xfrm>
            <a:off x="1732879" y="1331706"/>
            <a:ext cx="8726241" cy="4613797"/>
          </a:xfrm>
          <a:prstGeom prst="rect">
            <a:avLst/>
          </a:prstGeom>
        </p:spPr>
      </p:pic>
    </p:spTree>
    <p:extLst>
      <p:ext uri="{BB962C8B-B14F-4D97-AF65-F5344CB8AC3E}">
        <p14:creationId xmlns:p14="http://schemas.microsoft.com/office/powerpoint/2010/main" val="281897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Section 3:</a:t>
            </a:r>
          </a:p>
          <a:p>
            <a:r>
              <a:rPr lang="en-US" sz="4400" b="1" dirty="0">
                <a:solidFill>
                  <a:schemeClr val="tx1"/>
                </a:solidFill>
              </a:rPr>
              <a:t>Pre-processing Pipeline</a:t>
            </a:r>
          </a:p>
        </p:txBody>
      </p:sp>
    </p:spTree>
    <p:extLst>
      <p:ext uri="{BB962C8B-B14F-4D97-AF65-F5344CB8AC3E}">
        <p14:creationId xmlns:p14="http://schemas.microsoft.com/office/powerpoint/2010/main" val="429168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17</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Pre-processing</a:t>
            </a:r>
          </a:p>
        </p:txBody>
      </p:sp>
      <p:sp>
        <p:nvSpPr>
          <p:cNvPr id="5" name="Content Placeholder 4">
            <a:extLst>
              <a:ext uri="{FF2B5EF4-FFF2-40B4-BE49-F238E27FC236}">
                <a16:creationId xmlns:a16="http://schemas.microsoft.com/office/drawing/2014/main" id="{546663B6-BDE9-4834-A205-8FA5922F8C66}"/>
              </a:ext>
            </a:extLst>
          </p:cNvPr>
          <p:cNvSpPr>
            <a:spLocks noGrp="1"/>
          </p:cNvSpPr>
          <p:nvPr>
            <p:ph idx="1"/>
          </p:nvPr>
        </p:nvSpPr>
        <p:spPr/>
        <p:txBody>
          <a:bodyPr>
            <a:normAutofit/>
          </a:bodyPr>
          <a:lstStyle/>
          <a:p>
            <a:pPr marL="457200" lvl="1" indent="0">
              <a:buNone/>
            </a:pPr>
            <a:r>
              <a:rPr lang="en-US" sz="2400" dirty="0"/>
              <a:t>Following steps are utilized during the pre-processing of provider note:</a:t>
            </a:r>
          </a:p>
          <a:p>
            <a:pPr marL="457200" lvl="1" indent="0">
              <a:buNone/>
            </a:pPr>
            <a:r>
              <a:rPr lang="en-US" sz="2000" dirty="0"/>
              <a:t>	- Removal of Sections via HTML tags matching:</a:t>
            </a:r>
          </a:p>
          <a:p>
            <a:pPr lvl="3">
              <a:buFontTx/>
              <a:buChar char="-"/>
            </a:pPr>
            <a:r>
              <a:rPr lang="en-US" sz="1600" dirty="0"/>
              <a:t>Review of Systems</a:t>
            </a:r>
          </a:p>
          <a:p>
            <a:pPr lvl="3">
              <a:buFontTx/>
              <a:buChar char="-"/>
            </a:pPr>
            <a:r>
              <a:rPr lang="en-US" sz="1600" dirty="0"/>
              <a:t>Physical Exam</a:t>
            </a:r>
          </a:p>
          <a:p>
            <a:pPr lvl="3">
              <a:buFontTx/>
              <a:buChar char="-"/>
            </a:pPr>
            <a:r>
              <a:rPr lang="en-US" sz="1600" dirty="0"/>
              <a:t>Vital Signs</a:t>
            </a:r>
            <a:endParaRPr lang="en-US" sz="2000" dirty="0"/>
          </a:p>
          <a:p>
            <a:pPr lvl="2">
              <a:buFontTx/>
              <a:buChar char="-"/>
            </a:pPr>
            <a:r>
              <a:rPr lang="en-US" sz="2000" dirty="0"/>
              <a:t>Removal of HTML tags via Beautiful Soup HTML parser</a:t>
            </a:r>
          </a:p>
          <a:p>
            <a:pPr lvl="2">
              <a:buFontTx/>
              <a:buChar char="-"/>
            </a:pPr>
            <a:r>
              <a:rPr lang="en-US" sz="2000" dirty="0"/>
              <a:t>Removal of Non-ASCII tags</a:t>
            </a:r>
          </a:p>
          <a:p>
            <a:pPr lvl="2">
              <a:buFontTx/>
              <a:buChar char="-"/>
            </a:pPr>
            <a:r>
              <a:rPr lang="en-US" sz="2000" dirty="0"/>
              <a:t>Removal of Short Lines (less than five words separated by whitespace)</a:t>
            </a:r>
          </a:p>
          <a:p>
            <a:pPr lvl="2">
              <a:buFontTx/>
              <a:buChar char="-"/>
            </a:pPr>
            <a:r>
              <a:rPr lang="en-US" sz="2000" dirty="0"/>
              <a:t>Removal of repetitive text already present in previous two notes</a:t>
            </a:r>
          </a:p>
          <a:p>
            <a:pPr lvl="3">
              <a:buFontTx/>
              <a:buChar char="-"/>
            </a:pPr>
            <a:r>
              <a:rPr lang="en-US" sz="1600" dirty="0"/>
              <a:t>Referred as Differential Text</a:t>
            </a:r>
          </a:p>
        </p:txBody>
      </p:sp>
    </p:spTree>
    <p:extLst>
      <p:ext uri="{BB962C8B-B14F-4D97-AF65-F5344CB8AC3E}">
        <p14:creationId xmlns:p14="http://schemas.microsoft.com/office/powerpoint/2010/main" val="229212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18</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Pre-processing</a:t>
            </a:r>
          </a:p>
        </p:txBody>
      </p:sp>
      <p:pic>
        <p:nvPicPr>
          <p:cNvPr id="3" name="Picture 2">
            <a:extLst>
              <a:ext uri="{FF2B5EF4-FFF2-40B4-BE49-F238E27FC236}">
                <a16:creationId xmlns:a16="http://schemas.microsoft.com/office/drawing/2014/main" id="{93DC4F3A-B762-4E50-9A8D-BF408FECCD05}"/>
              </a:ext>
            </a:extLst>
          </p:cNvPr>
          <p:cNvPicPr>
            <a:picLocks noChangeAspect="1"/>
          </p:cNvPicPr>
          <p:nvPr/>
        </p:nvPicPr>
        <p:blipFill>
          <a:blip r:embed="rId2"/>
          <a:stretch>
            <a:fillRect/>
          </a:stretch>
        </p:blipFill>
        <p:spPr>
          <a:xfrm>
            <a:off x="643467" y="2352199"/>
            <a:ext cx="5088879" cy="2166535"/>
          </a:xfrm>
          <a:prstGeom prst="rect">
            <a:avLst/>
          </a:prstGeom>
        </p:spPr>
      </p:pic>
      <p:pic>
        <p:nvPicPr>
          <p:cNvPr id="4" name="Picture 3">
            <a:extLst>
              <a:ext uri="{FF2B5EF4-FFF2-40B4-BE49-F238E27FC236}">
                <a16:creationId xmlns:a16="http://schemas.microsoft.com/office/drawing/2014/main" id="{6AE27132-B61B-4933-A424-2CDBA2E7B01E}"/>
              </a:ext>
            </a:extLst>
          </p:cNvPr>
          <p:cNvPicPr>
            <a:picLocks noChangeAspect="1"/>
          </p:cNvPicPr>
          <p:nvPr/>
        </p:nvPicPr>
        <p:blipFill>
          <a:blip r:embed="rId3"/>
          <a:stretch>
            <a:fillRect/>
          </a:stretch>
        </p:blipFill>
        <p:spPr>
          <a:xfrm>
            <a:off x="5800070" y="2352199"/>
            <a:ext cx="5816197" cy="3304195"/>
          </a:xfrm>
          <a:prstGeom prst="rect">
            <a:avLst/>
          </a:prstGeom>
        </p:spPr>
      </p:pic>
    </p:spTree>
    <p:extLst>
      <p:ext uri="{BB962C8B-B14F-4D97-AF65-F5344CB8AC3E}">
        <p14:creationId xmlns:p14="http://schemas.microsoft.com/office/powerpoint/2010/main" val="172658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19</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Pre-processing</a:t>
            </a:r>
          </a:p>
        </p:txBody>
      </p:sp>
      <p:sp>
        <p:nvSpPr>
          <p:cNvPr id="5" name="Content Placeholder 4">
            <a:extLst>
              <a:ext uri="{FF2B5EF4-FFF2-40B4-BE49-F238E27FC236}">
                <a16:creationId xmlns:a16="http://schemas.microsoft.com/office/drawing/2014/main" id="{546663B6-BDE9-4834-A205-8FA5922F8C66}"/>
              </a:ext>
            </a:extLst>
          </p:cNvPr>
          <p:cNvSpPr>
            <a:spLocks noGrp="1"/>
          </p:cNvSpPr>
          <p:nvPr>
            <p:ph idx="1"/>
          </p:nvPr>
        </p:nvSpPr>
        <p:spPr/>
        <p:txBody>
          <a:bodyPr>
            <a:normAutofit/>
          </a:bodyPr>
          <a:lstStyle/>
          <a:p>
            <a:pPr marL="457200" lvl="1" indent="0">
              <a:buNone/>
            </a:pPr>
            <a:r>
              <a:rPr lang="en-US" sz="2000" dirty="0"/>
              <a:t>	- Pre-processed text significantly reduces the size of input text, helps in</a:t>
            </a:r>
            <a:endParaRPr lang="en-US" sz="1600" dirty="0"/>
          </a:p>
          <a:p>
            <a:pPr lvl="3">
              <a:buFontTx/>
              <a:buChar char="-"/>
            </a:pPr>
            <a:r>
              <a:rPr lang="en-US" sz="1600" dirty="0"/>
              <a:t>Cleaning of text to avoid non-rendered text</a:t>
            </a:r>
          </a:p>
          <a:p>
            <a:pPr lvl="3">
              <a:buFontTx/>
              <a:buChar char="-"/>
            </a:pPr>
            <a:r>
              <a:rPr lang="en-US" sz="1600" dirty="0"/>
              <a:t>Removal of irrelevant text from the notes</a:t>
            </a:r>
          </a:p>
          <a:p>
            <a:pPr lvl="3">
              <a:buFontTx/>
              <a:buChar char="-"/>
            </a:pPr>
            <a:r>
              <a:rPr lang="en-US" sz="1600" dirty="0"/>
              <a:t>Removal of redundant information already processed</a:t>
            </a:r>
            <a:endParaRPr lang="en-US" sz="1800" dirty="0"/>
          </a:p>
          <a:p>
            <a:pPr lvl="2">
              <a:buFontTx/>
              <a:buChar char="-"/>
            </a:pPr>
            <a:endParaRPr lang="en-US" sz="2000" dirty="0"/>
          </a:p>
          <a:p>
            <a:pPr lvl="2">
              <a:buFontTx/>
              <a:buChar char="-"/>
            </a:pPr>
            <a:r>
              <a:rPr lang="en-US" sz="2000" dirty="0"/>
              <a:t>Pre-processed text helps in reduction of input tokens given to LLM, helps in quality of outputs as suggested by “Needle in the Haystack benchmark”</a:t>
            </a:r>
          </a:p>
          <a:p>
            <a:pPr lvl="2">
              <a:buFontTx/>
              <a:buChar char="-"/>
            </a:pPr>
            <a:endParaRPr lang="en-US" sz="2000" dirty="0"/>
          </a:p>
          <a:p>
            <a:pPr lvl="2">
              <a:buFontTx/>
              <a:buChar char="-"/>
            </a:pPr>
            <a:r>
              <a:rPr lang="en-US" sz="2000" dirty="0"/>
              <a:t>Pre-processed data is stored in MongoDB, or in CSV file to avoid DB calls</a:t>
            </a:r>
          </a:p>
        </p:txBody>
      </p:sp>
    </p:spTree>
    <p:extLst>
      <p:ext uri="{BB962C8B-B14F-4D97-AF65-F5344CB8AC3E}">
        <p14:creationId xmlns:p14="http://schemas.microsoft.com/office/powerpoint/2010/main" val="220198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err="1"/>
              <a:t>Asad</a:t>
            </a:r>
            <a:r>
              <a:rPr lang="en-US" dirty="0"/>
              <a:t> Afzal</a:t>
            </a:r>
          </a:p>
          <a:p>
            <a:r>
              <a:rPr lang="en-US" sz="4400" b="1" dirty="0">
                <a:solidFill>
                  <a:schemeClr val="tx1"/>
                </a:solidFill>
              </a:rPr>
              <a:t>Work Done till CDR</a:t>
            </a:r>
          </a:p>
        </p:txBody>
      </p:sp>
    </p:spTree>
    <p:extLst>
      <p:ext uri="{BB962C8B-B14F-4D97-AF65-F5344CB8AC3E}">
        <p14:creationId xmlns:p14="http://schemas.microsoft.com/office/powerpoint/2010/main" val="301716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20</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Pre-processing</a:t>
            </a:r>
          </a:p>
        </p:txBody>
      </p:sp>
      <p:pic>
        <p:nvPicPr>
          <p:cNvPr id="4" name="Picture 3">
            <a:extLst>
              <a:ext uri="{FF2B5EF4-FFF2-40B4-BE49-F238E27FC236}">
                <a16:creationId xmlns:a16="http://schemas.microsoft.com/office/drawing/2014/main" id="{6AE27132-B61B-4933-A424-2CDBA2E7B01E}"/>
              </a:ext>
            </a:extLst>
          </p:cNvPr>
          <p:cNvPicPr>
            <a:picLocks noChangeAspect="1"/>
          </p:cNvPicPr>
          <p:nvPr/>
        </p:nvPicPr>
        <p:blipFill>
          <a:blip r:embed="rId2"/>
          <a:stretch>
            <a:fillRect/>
          </a:stretch>
        </p:blipFill>
        <p:spPr>
          <a:xfrm>
            <a:off x="727147" y="1323994"/>
            <a:ext cx="10737706" cy="4762115"/>
          </a:xfrm>
          <a:prstGeom prst="rect">
            <a:avLst/>
          </a:prstGeom>
        </p:spPr>
      </p:pic>
    </p:spTree>
    <p:extLst>
      <p:ext uri="{BB962C8B-B14F-4D97-AF65-F5344CB8AC3E}">
        <p14:creationId xmlns:p14="http://schemas.microsoft.com/office/powerpoint/2010/main" val="152740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normAutofit fontScale="92500"/>
          </a:bodyPr>
          <a:lstStyle/>
          <a:p>
            <a:r>
              <a:rPr lang="en-US" dirty="0"/>
              <a:t>Section 4, 5:</a:t>
            </a:r>
          </a:p>
          <a:p>
            <a:r>
              <a:rPr lang="en-US" sz="4400" b="1" dirty="0">
                <a:solidFill>
                  <a:schemeClr val="tx1"/>
                </a:solidFill>
              </a:rPr>
              <a:t>Tokenization and Chunking Flow</a:t>
            </a:r>
          </a:p>
        </p:txBody>
      </p:sp>
    </p:spTree>
    <p:extLst>
      <p:ext uri="{BB962C8B-B14F-4D97-AF65-F5344CB8AC3E}">
        <p14:creationId xmlns:p14="http://schemas.microsoft.com/office/powerpoint/2010/main" val="957922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22</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Tokenization</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Characters to Tokens conversion:</a:t>
            </a:r>
          </a:p>
          <a:p>
            <a:pPr marL="800100" lvl="1" indent="-342900">
              <a:buFontTx/>
              <a:buChar char="-"/>
            </a:pPr>
            <a:r>
              <a:rPr lang="en-US" sz="1600" dirty="0">
                <a:solidFill>
                  <a:schemeClr val="tx1"/>
                </a:solidFill>
              </a:rPr>
              <a:t>Characters (558) ---&gt; Tokens (161)</a:t>
            </a:r>
          </a:p>
          <a:p>
            <a:pPr marL="800100" lvl="1" indent="-342900">
              <a:buFontTx/>
              <a:buChar char="-"/>
            </a:pPr>
            <a:endParaRPr lang="en-US" dirty="0">
              <a:solidFill>
                <a:schemeClr val="tx1"/>
              </a:solidFill>
            </a:endParaRPr>
          </a:p>
          <a:p>
            <a:pPr marL="342900" indent="-342900">
              <a:buFontTx/>
              <a:buChar char="-"/>
            </a:pPr>
            <a:endParaRPr lang="en-US" dirty="0">
              <a:solidFill>
                <a:schemeClr val="tx1"/>
              </a:solidFill>
            </a:endParaRPr>
          </a:p>
        </p:txBody>
      </p:sp>
      <p:pic>
        <p:nvPicPr>
          <p:cNvPr id="2" name="Picture 1">
            <a:extLst>
              <a:ext uri="{FF2B5EF4-FFF2-40B4-BE49-F238E27FC236}">
                <a16:creationId xmlns:a16="http://schemas.microsoft.com/office/drawing/2014/main" id="{E4440AA9-FB21-4086-98FB-3BD2BBFE4187}"/>
              </a:ext>
            </a:extLst>
          </p:cNvPr>
          <p:cNvPicPr>
            <a:picLocks noChangeAspect="1"/>
          </p:cNvPicPr>
          <p:nvPr/>
        </p:nvPicPr>
        <p:blipFill rotWithShape="1">
          <a:blip r:embed="rId2"/>
          <a:srcRect t="1784"/>
          <a:stretch/>
        </p:blipFill>
        <p:spPr>
          <a:xfrm>
            <a:off x="1359016" y="2326803"/>
            <a:ext cx="3446171" cy="3390414"/>
          </a:xfrm>
          <a:prstGeom prst="rect">
            <a:avLst/>
          </a:prstGeom>
        </p:spPr>
      </p:pic>
      <p:pic>
        <p:nvPicPr>
          <p:cNvPr id="3" name="Picture 2">
            <a:extLst>
              <a:ext uri="{FF2B5EF4-FFF2-40B4-BE49-F238E27FC236}">
                <a16:creationId xmlns:a16="http://schemas.microsoft.com/office/drawing/2014/main" id="{6ABFF029-9AAF-4689-AB4B-54BF14D17489}"/>
              </a:ext>
            </a:extLst>
          </p:cNvPr>
          <p:cNvPicPr>
            <a:picLocks noChangeAspect="1"/>
          </p:cNvPicPr>
          <p:nvPr/>
        </p:nvPicPr>
        <p:blipFill>
          <a:blip r:embed="rId3"/>
          <a:stretch>
            <a:fillRect/>
          </a:stretch>
        </p:blipFill>
        <p:spPr>
          <a:xfrm>
            <a:off x="6501588" y="2326802"/>
            <a:ext cx="4124422" cy="3390415"/>
          </a:xfrm>
          <a:prstGeom prst="rect">
            <a:avLst/>
          </a:prstGeom>
        </p:spPr>
      </p:pic>
    </p:spTree>
    <p:extLst>
      <p:ext uri="{BB962C8B-B14F-4D97-AF65-F5344CB8AC3E}">
        <p14:creationId xmlns:p14="http://schemas.microsoft.com/office/powerpoint/2010/main" val="53930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23</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Tokenization</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Characters to Tokens conversion:</a:t>
            </a:r>
          </a:p>
          <a:p>
            <a:pPr marL="800100" lvl="1" indent="-342900">
              <a:buFontTx/>
              <a:buChar char="-"/>
            </a:pPr>
            <a:r>
              <a:rPr lang="en-US" sz="1600" dirty="0">
                <a:solidFill>
                  <a:schemeClr val="tx1"/>
                </a:solidFill>
              </a:rPr>
              <a:t>Characters (558) ---&gt; Tokens (161)</a:t>
            </a:r>
          </a:p>
          <a:p>
            <a:pPr marL="342900" indent="-342900">
              <a:buFontTx/>
              <a:buChar char="-"/>
            </a:pPr>
            <a:endParaRPr lang="en-US" dirty="0">
              <a:solidFill>
                <a:schemeClr val="tx1"/>
              </a:solidFill>
            </a:endParaRPr>
          </a:p>
        </p:txBody>
      </p:sp>
      <p:pic>
        <p:nvPicPr>
          <p:cNvPr id="2" name="Picture 1">
            <a:extLst>
              <a:ext uri="{FF2B5EF4-FFF2-40B4-BE49-F238E27FC236}">
                <a16:creationId xmlns:a16="http://schemas.microsoft.com/office/drawing/2014/main" id="{E4440AA9-FB21-4086-98FB-3BD2BBFE4187}"/>
              </a:ext>
            </a:extLst>
          </p:cNvPr>
          <p:cNvPicPr>
            <a:picLocks noChangeAspect="1"/>
          </p:cNvPicPr>
          <p:nvPr/>
        </p:nvPicPr>
        <p:blipFill rotWithShape="1">
          <a:blip r:embed="rId2"/>
          <a:srcRect t="1784"/>
          <a:stretch/>
        </p:blipFill>
        <p:spPr>
          <a:xfrm>
            <a:off x="1359016" y="2326803"/>
            <a:ext cx="3446171" cy="3390414"/>
          </a:xfrm>
          <a:prstGeom prst="rect">
            <a:avLst/>
          </a:prstGeom>
        </p:spPr>
      </p:pic>
      <p:sp>
        <p:nvSpPr>
          <p:cNvPr id="10" name="TextBox 9">
            <a:extLst>
              <a:ext uri="{FF2B5EF4-FFF2-40B4-BE49-F238E27FC236}">
                <a16:creationId xmlns:a16="http://schemas.microsoft.com/office/drawing/2014/main" id="{69C342FB-1149-4699-9F7F-8CFF1593A9D0}"/>
              </a:ext>
            </a:extLst>
          </p:cNvPr>
          <p:cNvSpPr txBox="1"/>
          <p:nvPr/>
        </p:nvSpPr>
        <p:spPr>
          <a:xfrm>
            <a:off x="6504706" y="2326803"/>
            <a:ext cx="3960613" cy="3477875"/>
          </a:xfrm>
          <a:prstGeom prst="rect">
            <a:avLst/>
          </a:prstGeom>
          <a:noFill/>
        </p:spPr>
        <p:txBody>
          <a:bodyPr wrap="square" rtlCol="0">
            <a:spAutoFit/>
          </a:bodyPr>
          <a:lstStyle/>
          <a:p>
            <a:r>
              <a:rPr lang="en-US" sz="1100" dirty="0">
                <a:latin typeface="Consolas" panose="020B0609020204030204" pitchFamily="49" charset="0"/>
              </a:rPr>
              <a:t>[12289, 265, 2270, 961, 315, 279, 5296, 25, 220, 16, 264, 13, 15037, 10884, 18607, 2052, 2431, 552, 2052, 43043, 25, 65558, 320, 78893, 8, 6247, 483, 320, 78893, 8, 10128, 327, 320, 15777, 8, 9303, 12851, 811, 34362, 9383, 220, 20, 52292, 54501, 58403, 25, 220, 16, 58403, 1161, 8, 220, 17, 3115, 7446, 1174, 5256, 220, 2545, 14, 508, 14, 2366, 16, 11, 77657, 220, 1399, 58403, 1161, 8, 1789, 220, 966, 6187, 1161, 8, 8718, 484, 220, 20, 27917, 59948, 220, 508, 52292, 54501, 58403, 512, 12289, 265, 2270, 961, 315, 279, 5296, 25, 220, 17, 33924, 75014, 25, 9973, 552, 47091, 19215, 4147, 323, 3165, 546, 18133, 39285, 16490, 445, 32800, 780, 25, 9973, 552, 2998, 27995, 291, 445, 32800, 6146, 482, 3331, 323, 94967, 445, 32800, 6146, 5444, 79134, 86255, 25, 9973, 552, 65201, 1503, 16842, 315, 27660, 1174, 30833, 35567, 1174, 30833, 4593, 6427, 1174, 68427, 42264, 2136, 323, 3092, 24823, 689, 32359, 31356, 198]</a:t>
            </a:r>
          </a:p>
        </p:txBody>
      </p:sp>
    </p:spTree>
    <p:extLst>
      <p:ext uri="{BB962C8B-B14F-4D97-AF65-F5344CB8AC3E}">
        <p14:creationId xmlns:p14="http://schemas.microsoft.com/office/powerpoint/2010/main" val="342214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24</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Tokenization</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sz="2400" b="1" dirty="0">
                <a:solidFill>
                  <a:schemeClr val="tx1"/>
                </a:solidFill>
              </a:rPr>
              <a:t>Exceeding token limit:</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There is no limit on the note length</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Conversion of text (words, numbers) to tokens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For the case of Mistral v0.2 7b, the token limit is of 8k</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Consists of both input and output tokens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Mistral’s tendency to skip information when longer</a:t>
            </a:r>
          </a:p>
          <a:p>
            <a:pPr lvl="1"/>
            <a:r>
              <a:rPr lang="en-US" dirty="0">
                <a:solidFill>
                  <a:schemeClr val="tx1"/>
                </a:solidFill>
              </a:rPr>
              <a:t>      input is provided (attention mechanism not picking)</a:t>
            </a:r>
          </a:p>
        </p:txBody>
      </p:sp>
      <p:pic>
        <p:nvPicPr>
          <p:cNvPr id="2" name="Picture 1">
            <a:extLst>
              <a:ext uri="{FF2B5EF4-FFF2-40B4-BE49-F238E27FC236}">
                <a16:creationId xmlns:a16="http://schemas.microsoft.com/office/drawing/2014/main" id="{198B033E-6BDB-4C6C-9AE1-034E8EFF177B}"/>
              </a:ext>
            </a:extLst>
          </p:cNvPr>
          <p:cNvPicPr>
            <a:picLocks noChangeAspect="1"/>
          </p:cNvPicPr>
          <p:nvPr/>
        </p:nvPicPr>
        <p:blipFill>
          <a:blip r:embed="rId2"/>
          <a:stretch>
            <a:fillRect/>
          </a:stretch>
        </p:blipFill>
        <p:spPr>
          <a:xfrm>
            <a:off x="7080308" y="2825649"/>
            <a:ext cx="4433582" cy="2391801"/>
          </a:xfrm>
          <a:prstGeom prst="rect">
            <a:avLst/>
          </a:prstGeom>
        </p:spPr>
      </p:pic>
    </p:spTree>
    <p:extLst>
      <p:ext uri="{BB962C8B-B14F-4D97-AF65-F5344CB8AC3E}">
        <p14:creationId xmlns:p14="http://schemas.microsoft.com/office/powerpoint/2010/main" val="3627833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Retrieval-Augmented Generation (RAG):</a:t>
            </a:r>
          </a:p>
          <a:p>
            <a:pPr marL="342900" indent="-342900">
              <a:buFontTx/>
              <a:buChar char="-"/>
            </a:pPr>
            <a:endParaRPr lang="en-US" b="1" dirty="0">
              <a:solidFill>
                <a:schemeClr val="tx1"/>
              </a:solidFill>
            </a:endParaRPr>
          </a:p>
        </p:txBody>
      </p:sp>
      <p:pic>
        <p:nvPicPr>
          <p:cNvPr id="7" name="Picture 6">
            <a:extLst>
              <a:ext uri="{FF2B5EF4-FFF2-40B4-BE49-F238E27FC236}">
                <a16:creationId xmlns:a16="http://schemas.microsoft.com/office/drawing/2014/main" id="{857C2858-FDE5-4CB7-B4E1-02E0BF5D4AAB}"/>
              </a:ext>
            </a:extLst>
          </p:cNvPr>
          <p:cNvPicPr>
            <a:picLocks noChangeAspect="1"/>
          </p:cNvPicPr>
          <p:nvPr/>
        </p:nvPicPr>
        <p:blipFill>
          <a:blip r:embed="rId2"/>
          <a:stretch>
            <a:fillRect/>
          </a:stretch>
        </p:blipFill>
        <p:spPr>
          <a:xfrm>
            <a:off x="2159058" y="1944008"/>
            <a:ext cx="7873884" cy="4426247"/>
          </a:xfrm>
          <a:prstGeom prst="rect">
            <a:avLst/>
          </a:prstGeom>
        </p:spPr>
      </p:pic>
    </p:spTree>
    <p:extLst>
      <p:ext uri="{BB962C8B-B14F-4D97-AF65-F5344CB8AC3E}">
        <p14:creationId xmlns:p14="http://schemas.microsoft.com/office/powerpoint/2010/main" val="333792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sz="2400" b="1" dirty="0">
                <a:solidFill>
                  <a:schemeClr val="tx1"/>
                </a:solidFill>
              </a:rPr>
              <a:t>Restricting token limit:</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Using set amount of chunks with a fixed size</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Mitigates the problem of exceeding input tokens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Raises uncertainty of picking the right chunk</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Utilization of Semantic and Lexical Retrieval</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Discussed in-depth next:</a:t>
            </a:r>
          </a:p>
        </p:txBody>
      </p:sp>
      <p:pic>
        <p:nvPicPr>
          <p:cNvPr id="2" name="Picture 1">
            <a:extLst>
              <a:ext uri="{FF2B5EF4-FFF2-40B4-BE49-F238E27FC236}">
                <a16:creationId xmlns:a16="http://schemas.microsoft.com/office/drawing/2014/main" id="{198B033E-6BDB-4C6C-9AE1-034E8EFF177B}"/>
              </a:ext>
            </a:extLst>
          </p:cNvPr>
          <p:cNvPicPr>
            <a:picLocks noChangeAspect="1"/>
          </p:cNvPicPr>
          <p:nvPr/>
        </p:nvPicPr>
        <p:blipFill>
          <a:blip r:embed="rId2"/>
          <a:stretch>
            <a:fillRect/>
          </a:stretch>
        </p:blipFill>
        <p:spPr>
          <a:xfrm>
            <a:off x="7080308" y="2418162"/>
            <a:ext cx="4433581" cy="3206776"/>
          </a:xfrm>
          <a:prstGeom prst="rect">
            <a:avLst/>
          </a:prstGeom>
        </p:spPr>
      </p:pic>
    </p:spTree>
    <p:extLst>
      <p:ext uri="{BB962C8B-B14F-4D97-AF65-F5344CB8AC3E}">
        <p14:creationId xmlns:p14="http://schemas.microsoft.com/office/powerpoint/2010/main" val="2750326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Semantic based Retrieval:</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Utilizes an embedding based model, vector store (optional)</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Vector based representation learnt via transformers or NN architecture</a:t>
            </a:r>
          </a:p>
          <a:p>
            <a:pPr lvl="1"/>
            <a:endParaRPr lang="en-US" dirty="0">
              <a:solidFill>
                <a:schemeClr val="tx1"/>
              </a:solidFill>
            </a:endParaRPr>
          </a:p>
          <a:p>
            <a:pPr marL="800100" lvl="1" indent="-342900">
              <a:buFontTx/>
              <a:buChar char="-"/>
            </a:pPr>
            <a:r>
              <a:rPr lang="en-US" dirty="0">
                <a:solidFill>
                  <a:schemeClr val="tx1"/>
                </a:solidFill>
              </a:rPr>
              <a:t>Searching via a vector representation of text via cosine similarity</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Captures the contextual meaning of text, but needs to have domain-specific in-depth knowledge</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Testing with models like </a:t>
            </a:r>
            <a:r>
              <a:rPr lang="en-US" dirty="0" err="1">
                <a:solidFill>
                  <a:schemeClr val="tx1"/>
                </a:solidFill>
              </a:rPr>
              <a:t>mxbai</a:t>
            </a:r>
            <a:r>
              <a:rPr lang="en-US" dirty="0">
                <a:solidFill>
                  <a:schemeClr val="tx1"/>
                </a:solidFill>
              </a:rPr>
              <a:t>, </a:t>
            </a:r>
            <a:r>
              <a:rPr lang="en-US" dirty="0" err="1">
                <a:solidFill>
                  <a:schemeClr val="tx1"/>
                </a:solidFill>
              </a:rPr>
              <a:t>sfr_mistral</a:t>
            </a:r>
            <a:r>
              <a:rPr lang="en-US" dirty="0">
                <a:solidFill>
                  <a:schemeClr val="tx1"/>
                </a:solidFill>
              </a:rPr>
              <a:t>, bge-m3</a:t>
            </a:r>
          </a:p>
        </p:txBody>
      </p:sp>
    </p:spTree>
    <p:extLst>
      <p:ext uri="{BB962C8B-B14F-4D97-AF65-F5344CB8AC3E}">
        <p14:creationId xmlns:p14="http://schemas.microsoft.com/office/powerpoint/2010/main" val="129714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Semantic based Retrieval:</a:t>
            </a:r>
          </a:p>
          <a:p>
            <a:pPr marL="342900" indent="-342900">
              <a:buFontTx/>
              <a:buChar char="-"/>
            </a:pPr>
            <a:endParaRPr lang="en-US" b="1" dirty="0">
              <a:solidFill>
                <a:schemeClr val="tx1"/>
              </a:solidFill>
            </a:endParaRPr>
          </a:p>
        </p:txBody>
      </p:sp>
      <p:pic>
        <p:nvPicPr>
          <p:cNvPr id="2" name="Picture 1">
            <a:extLst>
              <a:ext uri="{FF2B5EF4-FFF2-40B4-BE49-F238E27FC236}">
                <a16:creationId xmlns:a16="http://schemas.microsoft.com/office/drawing/2014/main" id="{C3644DDD-45EF-4E03-A05A-42AA0F7BF5F9}"/>
              </a:ext>
            </a:extLst>
          </p:cNvPr>
          <p:cNvPicPr>
            <a:picLocks noChangeAspect="1"/>
          </p:cNvPicPr>
          <p:nvPr/>
        </p:nvPicPr>
        <p:blipFill>
          <a:blip r:embed="rId2"/>
          <a:stretch>
            <a:fillRect/>
          </a:stretch>
        </p:blipFill>
        <p:spPr>
          <a:xfrm>
            <a:off x="2233211" y="2234814"/>
            <a:ext cx="7725577" cy="3482403"/>
          </a:xfrm>
          <a:prstGeom prst="rect">
            <a:avLst/>
          </a:prstGeom>
        </p:spPr>
      </p:pic>
    </p:spTree>
    <p:extLst>
      <p:ext uri="{BB962C8B-B14F-4D97-AF65-F5344CB8AC3E}">
        <p14:creationId xmlns:p14="http://schemas.microsoft.com/office/powerpoint/2010/main" val="340349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Lexical based Retrieval:</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Utilizes similarity based on frequency and arrangement of individual words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Similar to techniques like TF-IDF</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Effective for surface-level similarities, struggles with context understanding</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Operates at the word level, and computationally inexpensive</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Testing with RankBM25, and </a:t>
            </a:r>
            <a:r>
              <a:rPr lang="en-US" dirty="0" err="1">
                <a:solidFill>
                  <a:schemeClr val="tx1"/>
                </a:solidFill>
              </a:rPr>
              <a:t>LuceneSearcher</a:t>
            </a:r>
            <a:r>
              <a:rPr lang="en-US" dirty="0">
                <a:solidFill>
                  <a:schemeClr val="tx1"/>
                </a:solidFill>
              </a:rPr>
              <a:t> (</a:t>
            </a:r>
            <a:r>
              <a:rPr lang="en-US" dirty="0" err="1">
                <a:solidFill>
                  <a:schemeClr val="tx1"/>
                </a:solidFill>
              </a:rPr>
              <a:t>pyserini</a:t>
            </a:r>
            <a:r>
              <a:rPr lang="en-US" dirty="0">
                <a:solidFill>
                  <a:schemeClr val="tx1"/>
                </a:solidFill>
              </a:rPr>
              <a:t> implementation)</a:t>
            </a:r>
          </a:p>
          <a:p>
            <a:pPr marL="800100" lvl="1" indent="-342900">
              <a:buFontTx/>
              <a:buChar char="-"/>
            </a:pPr>
            <a:endParaRPr lang="en-US" dirty="0">
              <a:solidFill>
                <a:schemeClr val="tx1"/>
              </a:solidFill>
            </a:endParaRPr>
          </a:p>
        </p:txBody>
      </p:sp>
    </p:spTree>
    <p:extLst>
      <p:ext uri="{BB962C8B-B14F-4D97-AF65-F5344CB8AC3E}">
        <p14:creationId xmlns:p14="http://schemas.microsoft.com/office/powerpoint/2010/main" val="140571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382E87E-905B-4F83-B957-4CAAABB82CD7}"/>
              </a:ext>
            </a:extLst>
          </p:cNvPr>
          <p:cNvSpPr txBox="1">
            <a:spLocks/>
          </p:cNvSpPr>
          <p:nvPr/>
        </p:nvSpPr>
        <p:spPr>
          <a:xfrm>
            <a:off x="643467" y="297340"/>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Agenda</a:t>
            </a:r>
          </a:p>
        </p:txBody>
      </p:sp>
      <p:graphicFrame>
        <p:nvGraphicFramePr>
          <p:cNvPr id="8" name="Diagram 7">
            <a:extLst>
              <a:ext uri="{FF2B5EF4-FFF2-40B4-BE49-F238E27FC236}">
                <a16:creationId xmlns:a16="http://schemas.microsoft.com/office/drawing/2014/main" id="{07CB1564-665C-42BB-95BB-4938E2526468}"/>
              </a:ext>
            </a:extLst>
          </p:cNvPr>
          <p:cNvGraphicFramePr/>
          <p:nvPr>
            <p:extLst/>
          </p:nvPr>
        </p:nvGraphicFramePr>
        <p:xfrm>
          <a:off x="101600" y="78560"/>
          <a:ext cx="11776722" cy="6822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912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Lucene Search (</a:t>
            </a:r>
            <a:r>
              <a:rPr lang="en-US" b="1" dirty="0" err="1">
                <a:solidFill>
                  <a:schemeClr val="tx1"/>
                </a:solidFill>
              </a:rPr>
              <a:t>pyserini</a:t>
            </a:r>
            <a:r>
              <a:rPr lang="en-US" b="1" dirty="0">
                <a:solidFill>
                  <a:schemeClr val="tx1"/>
                </a:solidFill>
              </a:rPr>
              <a:t>):</a:t>
            </a:r>
          </a:p>
          <a:p>
            <a:pPr marL="342900" indent="-342900">
              <a:buFontTx/>
              <a:buChar char="-"/>
            </a:pPr>
            <a:endParaRPr lang="en-US" b="1" dirty="0">
              <a:solidFill>
                <a:schemeClr val="tx1"/>
              </a:solidFill>
            </a:endParaRPr>
          </a:p>
          <a:p>
            <a:pPr lvl="1"/>
            <a:endParaRPr lang="en-US" dirty="0">
              <a:solidFill>
                <a:schemeClr val="tx1"/>
              </a:solidFill>
            </a:endParaRPr>
          </a:p>
        </p:txBody>
      </p:sp>
      <p:pic>
        <p:nvPicPr>
          <p:cNvPr id="5122" name="Picture 2" descr="Lucene Components and Overview | NCache Docs">
            <a:extLst>
              <a:ext uri="{FF2B5EF4-FFF2-40B4-BE49-F238E27FC236}">
                <a16:creationId xmlns:a16="http://schemas.microsoft.com/office/drawing/2014/main" id="{468E5413-F955-4F09-B95C-1CD30F20F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2145342"/>
            <a:ext cx="64865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699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Conditional chunking and retrieval:</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Tokenization of processed note, via standard mistral tokenizer</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No need of going through chunking and retrieval, if tokens are less than 2500</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For other case, need to go for chunking and retrieval to restrict the maximum cap</a:t>
            </a:r>
          </a:p>
          <a:p>
            <a:pPr marL="800100" lvl="1" indent="-342900">
              <a:buFontTx/>
              <a:buChar char="-"/>
            </a:pPr>
            <a:endParaRPr lang="en-US" dirty="0">
              <a:solidFill>
                <a:schemeClr val="tx1"/>
              </a:solidFill>
            </a:endParaRPr>
          </a:p>
        </p:txBody>
      </p:sp>
    </p:spTree>
    <p:extLst>
      <p:ext uri="{BB962C8B-B14F-4D97-AF65-F5344CB8AC3E}">
        <p14:creationId xmlns:p14="http://schemas.microsoft.com/office/powerpoint/2010/main" val="1968983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Decision for Union of chunks:</a:t>
            </a:r>
          </a:p>
          <a:p>
            <a:pPr marL="342900" indent="-342900">
              <a:buFontTx/>
              <a:buChar char="-"/>
            </a:pPr>
            <a:endParaRPr lang="en-US" b="1" dirty="0">
              <a:solidFill>
                <a:schemeClr val="tx1"/>
              </a:solidFill>
            </a:endParaRPr>
          </a:p>
        </p:txBody>
      </p:sp>
      <p:pic>
        <p:nvPicPr>
          <p:cNvPr id="2" name="Picture 1">
            <a:extLst>
              <a:ext uri="{FF2B5EF4-FFF2-40B4-BE49-F238E27FC236}">
                <a16:creationId xmlns:a16="http://schemas.microsoft.com/office/drawing/2014/main" id="{91248509-4387-43F7-BBE6-223941D6E4FD}"/>
              </a:ext>
            </a:extLst>
          </p:cNvPr>
          <p:cNvPicPr>
            <a:picLocks noChangeAspect="1"/>
          </p:cNvPicPr>
          <p:nvPr/>
        </p:nvPicPr>
        <p:blipFill>
          <a:blip r:embed="rId2"/>
          <a:stretch>
            <a:fillRect/>
          </a:stretch>
        </p:blipFill>
        <p:spPr>
          <a:xfrm>
            <a:off x="2633027" y="1863293"/>
            <a:ext cx="7230745" cy="4006324"/>
          </a:xfrm>
          <a:prstGeom prst="rect">
            <a:avLst/>
          </a:prstGeom>
        </p:spPr>
      </p:pic>
    </p:spTree>
    <p:extLst>
      <p:ext uri="{BB962C8B-B14F-4D97-AF65-F5344CB8AC3E}">
        <p14:creationId xmlns:p14="http://schemas.microsoft.com/office/powerpoint/2010/main" val="63017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Conditional chunking and retrieval:</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Union of semantic and lexical chunks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Both to give at maximum of 10 chunks of 512 characters, capping at about 2500 tokens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Implementation of Semantic chunking, but computationally expensive</a:t>
            </a:r>
          </a:p>
        </p:txBody>
      </p:sp>
    </p:spTree>
    <p:extLst>
      <p:ext uri="{BB962C8B-B14F-4D97-AF65-F5344CB8AC3E}">
        <p14:creationId xmlns:p14="http://schemas.microsoft.com/office/powerpoint/2010/main" val="247404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Chunking Flow</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Semantic Chunking:</a:t>
            </a:r>
          </a:p>
          <a:p>
            <a:pPr marL="342900" indent="-342900">
              <a:buFontTx/>
              <a:buChar char="-"/>
            </a:pPr>
            <a:endParaRPr lang="en-US" b="1" dirty="0">
              <a:solidFill>
                <a:schemeClr val="tx1"/>
              </a:solidFill>
            </a:endParaRPr>
          </a:p>
          <a:p>
            <a:pPr marL="800100" lvl="1" indent="-342900">
              <a:buFontTx/>
              <a:buChar char="-"/>
            </a:pPr>
            <a:r>
              <a:rPr lang="en-US" dirty="0">
                <a:solidFill>
                  <a:schemeClr val="tx1"/>
                </a:solidFill>
              </a:rPr>
              <a:t>Semantic chunking technique has also been implemented</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Smaller initial chunks, fusion of chunks based on semantic meaning</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Needs to create embeddings twice, first for fusion based on semantic meaning</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Second for comparison with the user query</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Currently not utilized due to GPU and inference time constraints</a:t>
            </a:r>
          </a:p>
        </p:txBody>
      </p:sp>
    </p:spTree>
    <p:extLst>
      <p:ext uri="{BB962C8B-B14F-4D97-AF65-F5344CB8AC3E}">
        <p14:creationId xmlns:p14="http://schemas.microsoft.com/office/powerpoint/2010/main" val="343377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normAutofit/>
          </a:bodyPr>
          <a:lstStyle/>
          <a:p>
            <a:r>
              <a:rPr lang="en-US" dirty="0"/>
              <a:t>Section 6:</a:t>
            </a:r>
          </a:p>
          <a:p>
            <a:r>
              <a:rPr lang="en-US" sz="4400" b="1" dirty="0">
                <a:solidFill>
                  <a:schemeClr val="tx1"/>
                </a:solidFill>
              </a:rPr>
              <a:t>Prompt Engineering</a:t>
            </a:r>
          </a:p>
        </p:txBody>
      </p:sp>
    </p:spTree>
    <p:extLst>
      <p:ext uri="{BB962C8B-B14F-4D97-AF65-F5344CB8AC3E}">
        <p14:creationId xmlns:p14="http://schemas.microsoft.com/office/powerpoint/2010/main" val="93288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36</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Practice of designing and refining prompts(questions or instructions) to elicit specific responses from AI models.</a:t>
            </a:r>
          </a:p>
          <a:p>
            <a:pPr marL="342900" indent="-342900">
              <a:buFontTx/>
              <a:buChar char="-"/>
            </a:pPr>
            <a:endParaRPr lang="en-US" dirty="0">
              <a:solidFill>
                <a:schemeClr val="tx1"/>
              </a:solidFill>
            </a:endParaRPr>
          </a:p>
          <a:p>
            <a:pPr marL="342900" indent="-342900">
              <a:buFontTx/>
              <a:buChar char="-"/>
            </a:pPr>
            <a:r>
              <a:rPr lang="en-US" dirty="0">
                <a:solidFill>
                  <a:schemeClr val="tx1"/>
                </a:solidFill>
              </a:rPr>
              <a:t>Useful in getting desired results for single-turn responses</a:t>
            </a:r>
          </a:p>
          <a:p>
            <a:pPr marL="342900" indent="-342900">
              <a:buFontTx/>
              <a:buChar char="-"/>
            </a:pPr>
            <a:endParaRPr lang="en-US" sz="2000" dirty="0">
              <a:solidFill>
                <a:schemeClr val="tx1"/>
              </a:solidFill>
            </a:endParaRPr>
          </a:p>
          <a:p>
            <a:pPr marL="342900" indent="-342900">
              <a:buFontTx/>
              <a:buChar char="-"/>
            </a:pPr>
            <a:r>
              <a:rPr lang="en-US" dirty="0">
                <a:solidFill>
                  <a:schemeClr val="tx1"/>
                </a:solidFill>
              </a:rPr>
              <a:t>Key elements of a prompt:</a:t>
            </a:r>
          </a:p>
          <a:p>
            <a:pPr marL="800100" lvl="1" indent="-342900">
              <a:buFontTx/>
              <a:buChar char="-"/>
            </a:pPr>
            <a:r>
              <a:rPr lang="en-US" dirty="0">
                <a:solidFill>
                  <a:schemeClr val="tx1"/>
                </a:solidFill>
              </a:rPr>
              <a:t>System prompt / Instruction</a:t>
            </a:r>
          </a:p>
          <a:p>
            <a:pPr marL="800100" lvl="1" indent="-342900">
              <a:buFontTx/>
              <a:buChar char="-"/>
            </a:pPr>
            <a:r>
              <a:rPr lang="en-US" dirty="0">
                <a:solidFill>
                  <a:schemeClr val="tx1"/>
                </a:solidFill>
              </a:rPr>
              <a:t>Query</a:t>
            </a:r>
          </a:p>
          <a:p>
            <a:pPr marL="800100" lvl="1" indent="-342900">
              <a:buFontTx/>
              <a:buChar char="-"/>
            </a:pPr>
            <a:r>
              <a:rPr lang="en-US" dirty="0">
                <a:solidFill>
                  <a:schemeClr val="tx1"/>
                </a:solidFill>
              </a:rPr>
              <a:t>Input data</a:t>
            </a:r>
          </a:p>
          <a:p>
            <a:pPr marL="800100" lvl="1" indent="-342900">
              <a:buFontTx/>
              <a:buChar char="-"/>
            </a:pPr>
            <a:r>
              <a:rPr lang="en-US" dirty="0">
                <a:solidFill>
                  <a:schemeClr val="tx1"/>
                </a:solidFill>
              </a:rPr>
              <a:t>Output indicator</a:t>
            </a:r>
          </a:p>
        </p:txBody>
      </p:sp>
    </p:spTree>
    <p:extLst>
      <p:ext uri="{BB962C8B-B14F-4D97-AF65-F5344CB8AC3E}">
        <p14:creationId xmlns:p14="http://schemas.microsoft.com/office/powerpoint/2010/main" val="2590636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37</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Applied techniques in our model:</a:t>
            </a:r>
          </a:p>
          <a:p>
            <a:pPr marL="342900" indent="-342900">
              <a:buFontTx/>
              <a:buChar char="-"/>
            </a:pPr>
            <a:endParaRPr lang="en-US" dirty="0">
              <a:solidFill>
                <a:schemeClr val="tx1"/>
              </a:solidFill>
            </a:endParaRPr>
          </a:p>
          <a:p>
            <a:pPr marL="800100" lvl="1" indent="-342900">
              <a:buFontTx/>
              <a:buChar char="-"/>
            </a:pPr>
            <a:r>
              <a:rPr lang="en-US" dirty="0">
                <a:solidFill>
                  <a:schemeClr val="tx1"/>
                </a:solidFill>
              </a:rPr>
              <a:t>Role Playing</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Zero Shot Prompting</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One Shot Prompting</a:t>
            </a:r>
          </a:p>
          <a:p>
            <a:pPr marL="800100" lvl="1" indent="-342900">
              <a:buFontTx/>
              <a:buChar char="-"/>
            </a:pPr>
            <a:endParaRPr lang="en-US" dirty="0">
              <a:solidFill>
                <a:schemeClr val="tx1"/>
              </a:solidFill>
            </a:endParaRPr>
          </a:p>
        </p:txBody>
      </p:sp>
      <p:pic>
        <p:nvPicPr>
          <p:cNvPr id="10" name="Picture 9">
            <a:extLst>
              <a:ext uri="{FF2B5EF4-FFF2-40B4-BE49-F238E27FC236}">
                <a16:creationId xmlns:a16="http://schemas.microsoft.com/office/drawing/2014/main" id="{ADD8FF79-6425-4099-8475-F44BEDA97129}"/>
              </a:ext>
            </a:extLst>
          </p:cNvPr>
          <p:cNvPicPr>
            <a:picLocks noChangeAspect="1"/>
          </p:cNvPicPr>
          <p:nvPr/>
        </p:nvPicPr>
        <p:blipFill>
          <a:blip r:embed="rId2"/>
          <a:stretch>
            <a:fillRect/>
          </a:stretch>
        </p:blipFill>
        <p:spPr>
          <a:xfrm>
            <a:off x="7192797" y="1932434"/>
            <a:ext cx="3637390" cy="3656980"/>
          </a:xfrm>
          <a:prstGeom prst="rect">
            <a:avLst/>
          </a:prstGeom>
        </p:spPr>
      </p:pic>
    </p:spTree>
    <p:extLst>
      <p:ext uri="{BB962C8B-B14F-4D97-AF65-F5344CB8AC3E}">
        <p14:creationId xmlns:p14="http://schemas.microsoft.com/office/powerpoint/2010/main" val="3882540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38</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Role Playing Prompt:</a:t>
            </a:r>
          </a:p>
          <a:p>
            <a:pPr marL="342900" indent="-342900">
              <a:buFontTx/>
              <a:buChar char="-"/>
            </a:pPr>
            <a:endParaRPr lang="en-US" dirty="0">
              <a:solidFill>
                <a:schemeClr val="tx1"/>
              </a:solidFill>
            </a:endParaRPr>
          </a:p>
        </p:txBody>
      </p:sp>
      <p:sp>
        <p:nvSpPr>
          <p:cNvPr id="2" name="TextBox 1">
            <a:extLst>
              <a:ext uri="{FF2B5EF4-FFF2-40B4-BE49-F238E27FC236}">
                <a16:creationId xmlns:a16="http://schemas.microsoft.com/office/drawing/2014/main" id="{47767D0C-897D-4AB3-8135-FECB268BFF1F}"/>
              </a:ext>
            </a:extLst>
          </p:cNvPr>
          <p:cNvSpPr txBox="1"/>
          <p:nvPr/>
        </p:nvSpPr>
        <p:spPr>
          <a:xfrm>
            <a:off x="3089712" y="2202784"/>
            <a:ext cx="6080309" cy="3108543"/>
          </a:xfrm>
          <a:prstGeom prst="rect">
            <a:avLst/>
          </a:prstGeom>
          <a:noFill/>
        </p:spPr>
        <p:txBody>
          <a:bodyPr wrap="square" rtlCol="0">
            <a:spAutoFit/>
          </a:bodyPr>
          <a:lstStyle/>
          <a:p>
            <a:r>
              <a:rPr lang="en-US" sz="1400" dirty="0">
                <a:latin typeface="Consolas" panose="020B0609020204030204" pitchFamily="49" charset="0"/>
              </a:rPr>
              <a:t>You are </a:t>
            </a:r>
            <a:r>
              <a:rPr lang="en-US" sz="1400" b="1" dirty="0">
                <a:latin typeface="Consolas" panose="020B0609020204030204" pitchFamily="49" charset="0"/>
              </a:rPr>
              <a:t>an expert in oncology</a:t>
            </a:r>
            <a:r>
              <a:rPr lang="en-US" sz="1400" dirty="0">
                <a:latin typeface="Consolas" panose="020B0609020204030204" pitchFamily="49" charset="0"/>
              </a:rPr>
              <a:t>, fully versed in all aspects of cancer </a:t>
            </a:r>
            <a:r>
              <a:rPr lang="en-US" sz="1400" b="1" dirty="0">
                <a:latin typeface="Consolas" panose="020B0609020204030204" pitchFamily="49" charset="0"/>
              </a:rPr>
              <a:t>progression, chemotherapy</a:t>
            </a:r>
            <a:r>
              <a:rPr lang="en-US" sz="1400" dirty="0">
                <a:latin typeface="Consolas" panose="020B0609020204030204" pitchFamily="49" charset="0"/>
              </a:rPr>
              <a:t>, its side effects, and the relevant </a:t>
            </a:r>
            <a:r>
              <a:rPr lang="en-US" sz="1400" b="1" dirty="0">
                <a:latin typeface="Consolas" panose="020B0609020204030204" pitchFamily="49" charset="0"/>
              </a:rPr>
              <a:t>medical terminology</a:t>
            </a:r>
            <a:r>
              <a:rPr lang="en-US" sz="1400" dirty="0">
                <a:latin typeface="Consolas" panose="020B0609020204030204" pitchFamily="49" charset="0"/>
              </a:rPr>
              <a:t>. Additionally, you possess exceptional skills in extracting information based on a </a:t>
            </a:r>
            <a:r>
              <a:rPr lang="en-US" sz="1400" b="1" dirty="0">
                <a:latin typeface="Consolas" panose="020B0609020204030204" pitchFamily="49" charset="0"/>
              </a:rPr>
              <a:t>provided</a:t>
            </a:r>
            <a:r>
              <a:rPr lang="en-US" sz="1400" dirty="0">
                <a:latin typeface="Consolas" panose="020B0609020204030204" pitchFamily="49" charset="0"/>
              </a:rPr>
              <a:t> </a:t>
            </a:r>
            <a:r>
              <a:rPr lang="en-US" sz="1400" b="1" dirty="0">
                <a:latin typeface="Consolas" panose="020B0609020204030204" pitchFamily="49" charset="0"/>
              </a:rPr>
              <a:t>JSON schema </a:t>
            </a:r>
            <a:r>
              <a:rPr lang="en-US" sz="1400" dirty="0">
                <a:latin typeface="Consolas" panose="020B0609020204030204" pitchFamily="49" charset="0"/>
              </a:rPr>
              <a:t>and crafting accurate JSON objects. When presented with a clinical note, your task is to analyze it and populate the given schema with information extracted directly from the note, strictly adhering to the question’s requirements. If the clinical note lacks the necessary information, respond with an appropriate response according to the schema’s default properties. Remember,</a:t>
            </a:r>
          </a:p>
          <a:p>
            <a:r>
              <a:rPr lang="en-US" sz="1400" dirty="0">
                <a:latin typeface="Consolas" panose="020B0609020204030204" pitchFamily="49" charset="0"/>
              </a:rPr>
              <a:t>the original schema should not be returned as is. When the label is set false by you, there is no need to provide any details regarding that.</a:t>
            </a:r>
            <a:endParaRPr lang="en-US" sz="1400" dirty="0"/>
          </a:p>
        </p:txBody>
      </p:sp>
    </p:spTree>
    <p:extLst>
      <p:ext uri="{BB962C8B-B14F-4D97-AF65-F5344CB8AC3E}">
        <p14:creationId xmlns:p14="http://schemas.microsoft.com/office/powerpoint/2010/main" val="103224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39</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dirty="0">
                <a:solidFill>
                  <a:schemeClr val="tx1"/>
                </a:solidFill>
              </a:rPr>
              <a:t>Zero shot vs One shot Prompting:</a:t>
            </a:r>
          </a:p>
          <a:p>
            <a:pPr marL="342900" indent="-342900">
              <a:buFontTx/>
              <a:buChar char="-"/>
            </a:pPr>
            <a:endParaRPr lang="en-US" dirty="0">
              <a:solidFill>
                <a:schemeClr val="tx1"/>
              </a:solidFill>
            </a:endParaRPr>
          </a:p>
        </p:txBody>
      </p:sp>
      <p:graphicFrame>
        <p:nvGraphicFramePr>
          <p:cNvPr id="11" name="Table 10">
            <a:extLst>
              <a:ext uri="{FF2B5EF4-FFF2-40B4-BE49-F238E27FC236}">
                <a16:creationId xmlns:a16="http://schemas.microsoft.com/office/drawing/2014/main" id="{A1718B23-ADA6-467F-9BAA-5FCE3036F7DC}"/>
              </a:ext>
            </a:extLst>
          </p:cNvPr>
          <p:cNvGraphicFramePr>
            <a:graphicFrameLocks noGrp="1"/>
          </p:cNvGraphicFramePr>
          <p:nvPr>
            <p:extLst/>
          </p:nvPr>
        </p:nvGraphicFramePr>
        <p:xfrm>
          <a:off x="2032000" y="2336019"/>
          <a:ext cx="8128000" cy="2739644"/>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1883099878"/>
                    </a:ext>
                  </a:extLst>
                </a:gridCol>
                <a:gridCol w="4064000">
                  <a:extLst>
                    <a:ext uri="{9D8B030D-6E8A-4147-A177-3AD203B41FA5}">
                      <a16:colId xmlns:a16="http://schemas.microsoft.com/office/drawing/2014/main" val="2547917790"/>
                    </a:ext>
                  </a:extLst>
                </a:gridCol>
              </a:tblGrid>
              <a:tr h="370840">
                <a:tc>
                  <a:txBody>
                    <a:bodyPr/>
                    <a:lstStyle/>
                    <a:p>
                      <a:pPr algn="ctr">
                        <a:lnSpc>
                          <a:spcPct val="150000"/>
                        </a:lnSpc>
                      </a:pPr>
                      <a:r>
                        <a:rPr lang="en-US" sz="1600" dirty="0"/>
                        <a:t>Prompting Technique</a:t>
                      </a:r>
                    </a:p>
                  </a:txBody>
                  <a:tcPr/>
                </a:tc>
                <a:tc>
                  <a:txBody>
                    <a:bodyPr/>
                    <a:lstStyle/>
                    <a:p>
                      <a:pPr algn="ctr">
                        <a:lnSpc>
                          <a:spcPct val="150000"/>
                        </a:lnSpc>
                      </a:pPr>
                      <a:r>
                        <a:rPr lang="en-US" sz="1600" dirty="0"/>
                        <a:t>Description</a:t>
                      </a:r>
                    </a:p>
                  </a:txBody>
                  <a:tcPr/>
                </a:tc>
                <a:extLst>
                  <a:ext uri="{0D108BD9-81ED-4DB2-BD59-A6C34878D82A}">
                    <a16:rowId xmlns:a16="http://schemas.microsoft.com/office/drawing/2014/main" val="2007809287"/>
                  </a:ext>
                </a:extLst>
              </a:tr>
              <a:tr h="370840">
                <a:tc>
                  <a:txBody>
                    <a:bodyPr/>
                    <a:lstStyle/>
                    <a:p>
                      <a:pPr>
                        <a:lnSpc>
                          <a:spcPct val="150000"/>
                        </a:lnSpc>
                      </a:pPr>
                      <a:r>
                        <a:rPr lang="en-US" sz="1600" dirty="0"/>
                        <a:t>Zero-Shot Prompting</a:t>
                      </a:r>
                    </a:p>
                  </a:txBody>
                  <a:tcPr/>
                </a:tc>
                <a:tc>
                  <a:txBody>
                    <a:bodyPr/>
                    <a:lstStyle/>
                    <a:p>
                      <a:pPr>
                        <a:lnSpc>
                          <a:spcPct val="150000"/>
                        </a:lnSpc>
                      </a:pPr>
                      <a:r>
                        <a:rPr lang="en-US" sz="1600" dirty="0"/>
                        <a:t>The LLM cannot look at any examples from the target class during inference</a:t>
                      </a:r>
                    </a:p>
                  </a:txBody>
                  <a:tcPr/>
                </a:tc>
                <a:extLst>
                  <a:ext uri="{0D108BD9-81ED-4DB2-BD59-A6C34878D82A}">
                    <a16:rowId xmlns:a16="http://schemas.microsoft.com/office/drawing/2014/main" val="3833721548"/>
                  </a:ext>
                </a:extLst>
              </a:tr>
              <a:tr h="370840">
                <a:tc>
                  <a:txBody>
                    <a:bodyPr/>
                    <a:lstStyle/>
                    <a:p>
                      <a:pPr>
                        <a:lnSpc>
                          <a:spcPct val="150000"/>
                        </a:lnSpc>
                      </a:pPr>
                      <a:r>
                        <a:rPr lang="en-US" sz="1600" dirty="0"/>
                        <a:t>One-Shot Prompting</a:t>
                      </a:r>
                    </a:p>
                  </a:txBody>
                  <a:tcPr/>
                </a:tc>
                <a:tc>
                  <a:txBody>
                    <a:bodyPr/>
                    <a:lstStyle/>
                    <a:p>
                      <a:pPr>
                        <a:lnSpc>
                          <a:spcPct val="150000"/>
                        </a:lnSpc>
                      </a:pPr>
                      <a:r>
                        <a:rPr lang="en-US" sz="1600" dirty="0"/>
                        <a:t>The LLM observes only one example from the target class during inference</a:t>
                      </a:r>
                    </a:p>
                  </a:txBody>
                  <a:tcPr/>
                </a:tc>
                <a:extLst>
                  <a:ext uri="{0D108BD9-81ED-4DB2-BD59-A6C34878D82A}">
                    <a16:rowId xmlns:a16="http://schemas.microsoft.com/office/drawing/2014/main" val="2972238925"/>
                  </a:ext>
                </a:extLst>
              </a:tr>
              <a:tr h="370840">
                <a:tc>
                  <a:txBody>
                    <a:bodyPr/>
                    <a:lstStyle/>
                    <a:p>
                      <a:pPr>
                        <a:lnSpc>
                          <a:spcPct val="150000"/>
                        </a:lnSpc>
                      </a:pPr>
                      <a:r>
                        <a:rPr lang="en-US" sz="1600" dirty="0"/>
                        <a:t>k-Shot Prompting</a:t>
                      </a:r>
                    </a:p>
                  </a:txBody>
                  <a:tcPr/>
                </a:tc>
                <a:tc>
                  <a:txBody>
                    <a:bodyPr/>
                    <a:lstStyle/>
                    <a:p>
                      <a:pPr>
                        <a:lnSpc>
                          <a:spcPct val="150000"/>
                        </a:lnSpc>
                      </a:pPr>
                      <a:r>
                        <a:rPr lang="en-US" sz="1600" dirty="0"/>
                        <a:t>The LLM observes k-examples from the target class during inference</a:t>
                      </a:r>
                    </a:p>
                  </a:txBody>
                  <a:tcPr/>
                </a:tc>
                <a:extLst>
                  <a:ext uri="{0D108BD9-81ED-4DB2-BD59-A6C34878D82A}">
                    <a16:rowId xmlns:a16="http://schemas.microsoft.com/office/drawing/2014/main" val="1679287378"/>
                  </a:ext>
                </a:extLst>
              </a:tr>
            </a:tbl>
          </a:graphicData>
        </a:graphic>
      </p:graphicFrame>
    </p:spTree>
    <p:extLst>
      <p:ext uri="{BB962C8B-B14F-4D97-AF65-F5344CB8AC3E}">
        <p14:creationId xmlns:p14="http://schemas.microsoft.com/office/powerpoint/2010/main" val="367381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Section 1:</a:t>
            </a:r>
          </a:p>
          <a:p>
            <a:r>
              <a:rPr lang="en-US" sz="4400" b="1" dirty="0">
                <a:solidFill>
                  <a:schemeClr val="tx1"/>
                </a:solidFill>
              </a:rPr>
              <a:t>Problem Statement</a:t>
            </a:r>
          </a:p>
        </p:txBody>
      </p:sp>
    </p:spTree>
    <p:extLst>
      <p:ext uri="{BB962C8B-B14F-4D97-AF65-F5344CB8AC3E}">
        <p14:creationId xmlns:p14="http://schemas.microsoft.com/office/powerpoint/2010/main" val="2346993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40</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1714500" lvl="3" indent="-342900">
              <a:buFontTx/>
              <a:buChar char="-"/>
            </a:pPr>
            <a:r>
              <a:rPr lang="en-US" sz="2000" dirty="0">
                <a:solidFill>
                  <a:schemeClr val="tx1"/>
                </a:solidFill>
              </a:rPr>
              <a:t>One shot vs zero shot Prompting:</a:t>
            </a:r>
          </a:p>
          <a:p>
            <a:pPr marL="342900" indent="-342900">
              <a:buFontTx/>
              <a:buChar char="-"/>
            </a:pPr>
            <a:endParaRPr lang="en-US" dirty="0">
              <a:solidFill>
                <a:schemeClr val="tx1"/>
              </a:solidFill>
            </a:endParaRPr>
          </a:p>
        </p:txBody>
      </p:sp>
      <p:sp>
        <p:nvSpPr>
          <p:cNvPr id="10" name="TextBox 9">
            <a:extLst>
              <a:ext uri="{FF2B5EF4-FFF2-40B4-BE49-F238E27FC236}">
                <a16:creationId xmlns:a16="http://schemas.microsoft.com/office/drawing/2014/main" id="{882FF90A-07E0-438A-AAC0-537BAD807BF0}"/>
              </a:ext>
            </a:extLst>
          </p:cNvPr>
          <p:cNvSpPr txBox="1"/>
          <p:nvPr/>
        </p:nvSpPr>
        <p:spPr>
          <a:xfrm>
            <a:off x="3189608" y="2136338"/>
            <a:ext cx="2137401" cy="3939540"/>
          </a:xfrm>
          <a:prstGeom prst="rect">
            <a:avLst/>
          </a:prstGeom>
          <a:noFill/>
        </p:spPr>
        <p:txBody>
          <a:bodyPr wrap="square" rtlCol="0">
            <a:spAutoFit/>
          </a:bodyPr>
          <a:lstStyle/>
          <a:p>
            <a:r>
              <a:rPr lang="en-US" sz="1000" b="1" dirty="0">
                <a:latin typeface="Consolas" panose="020B0609020204030204" pitchFamily="49" charset="0"/>
              </a:rPr>
              <a:t>&lt;|system|&gt;</a:t>
            </a:r>
          </a:p>
          <a:p>
            <a:r>
              <a:rPr lang="en-US" sz="1000" dirty="0">
                <a:latin typeface="Consolas" panose="020B0609020204030204" pitchFamily="49" charset="0"/>
              </a:rPr>
              <a:t>[SYSTEM PROMPT]</a:t>
            </a:r>
          </a:p>
          <a:p>
            <a:r>
              <a:rPr lang="en-US" sz="1000" dirty="0">
                <a:latin typeface="Consolas" panose="020B0609020204030204" pitchFamily="49" charset="0"/>
              </a:rPr>
              <a:t>Schema:</a:t>
            </a:r>
          </a:p>
          <a:p>
            <a:r>
              <a:rPr lang="en-US" sz="1000" dirty="0">
                <a:latin typeface="Consolas" panose="020B0609020204030204" pitchFamily="49" charset="0"/>
              </a:rPr>
              <a:t>‘‘‘json</a:t>
            </a:r>
          </a:p>
          <a:p>
            <a:r>
              <a:rPr lang="en-US" sz="1000" dirty="0">
                <a:latin typeface="Consolas" panose="020B0609020204030204" pitchFamily="49" charset="0"/>
              </a:rPr>
              <a:t>[SCHEMA]</a:t>
            </a:r>
          </a:p>
          <a:p>
            <a:r>
              <a:rPr lang="en-US" sz="1000" dirty="0">
                <a:latin typeface="Consolas" panose="020B0609020204030204" pitchFamily="49" charset="0"/>
              </a:rPr>
              <a:t>‘‘‘</a:t>
            </a:r>
          </a:p>
          <a:p>
            <a:r>
              <a:rPr lang="en-US" sz="1000" b="1" dirty="0">
                <a:latin typeface="Consolas" panose="020B0609020204030204" pitchFamily="49" charset="0"/>
              </a:rPr>
              <a:t>&lt;|assistant|&gt;</a:t>
            </a:r>
          </a:p>
          <a:p>
            <a:r>
              <a:rPr lang="en-US" sz="1000" dirty="0">
                <a:latin typeface="Consolas" panose="020B0609020204030204" pitchFamily="49" charset="0"/>
              </a:rPr>
              <a:t>[ASSISTANT TEXT-1]</a:t>
            </a:r>
          </a:p>
          <a:p>
            <a:r>
              <a:rPr lang="en-US" sz="1000" b="1" dirty="0">
                <a:latin typeface="Consolas" panose="020B0609020204030204" pitchFamily="49" charset="0"/>
              </a:rPr>
              <a:t>&lt;|user|&gt;</a:t>
            </a:r>
          </a:p>
          <a:p>
            <a:r>
              <a:rPr lang="en-US" sz="1000" dirty="0">
                <a:latin typeface="Consolas" panose="020B0609020204030204" pitchFamily="49" charset="0"/>
              </a:rPr>
              <a:t>Example Text:</a:t>
            </a:r>
          </a:p>
          <a:p>
            <a:r>
              <a:rPr lang="en-US" sz="1000" dirty="0">
                <a:latin typeface="Consolas" panose="020B0609020204030204" pitchFamily="49" charset="0"/>
              </a:rPr>
              <a:t>[EXAMPLE TEXT]</a:t>
            </a:r>
          </a:p>
          <a:p>
            <a:r>
              <a:rPr lang="en-US" sz="1000" dirty="0">
                <a:latin typeface="Consolas" panose="020B0609020204030204" pitchFamily="49" charset="0"/>
              </a:rPr>
              <a:t>Query:</a:t>
            </a:r>
          </a:p>
          <a:p>
            <a:r>
              <a:rPr lang="en-US" sz="1000" dirty="0">
                <a:latin typeface="Consolas" panose="020B0609020204030204" pitchFamily="49" charset="0"/>
              </a:rPr>
              <a:t>[QUERY]</a:t>
            </a:r>
          </a:p>
          <a:p>
            <a:r>
              <a:rPr lang="en-US" sz="1000" dirty="0">
                <a:latin typeface="Consolas" panose="020B0609020204030204" pitchFamily="49" charset="0"/>
              </a:rPr>
              <a:t>Example JSON:</a:t>
            </a:r>
          </a:p>
          <a:p>
            <a:r>
              <a:rPr lang="en-US" sz="1000" dirty="0">
                <a:latin typeface="Consolas" panose="020B0609020204030204" pitchFamily="49" charset="0"/>
              </a:rPr>
              <a:t>‘‘‘json</a:t>
            </a:r>
          </a:p>
          <a:p>
            <a:r>
              <a:rPr lang="en-US" sz="1000" dirty="0">
                <a:latin typeface="Consolas" panose="020B0609020204030204" pitchFamily="49" charset="0"/>
              </a:rPr>
              <a:t>[EXAMPLE JSON]</a:t>
            </a:r>
          </a:p>
          <a:p>
            <a:r>
              <a:rPr lang="en-US" sz="1000" dirty="0">
                <a:latin typeface="Consolas" panose="020B0609020204030204" pitchFamily="49" charset="0"/>
              </a:rPr>
              <a:t>‘‘‘</a:t>
            </a:r>
          </a:p>
          <a:p>
            <a:r>
              <a:rPr lang="en-US" sz="1000" b="1" dirty="0">
                <a:latin typeface="Consolas" panose="020B0609020204030204" pitchFamily="49" charset="0"/>
              </a:rPr>
              <a:t>&lt;|assistant|&gt;</a:t>
            </a:r>
          </a:p>
          <a:p>
            <a:r>
              <a:rPr lang="en-US" sz="1000" dirty="0">
                <a:latin typeface="Consolas" panose="020B0609020204030204" pitchFamily="49" charset="0"/>
              </a:rPr>
              <a:t>[ASSISTANT TEXT-2]</a:t>
            </a:r>
          </a:p>
          <a:p>
            <a:r>
              <a:rPr lang="en-US" sz="1000" b="1" dirty="0">
                <a:latin typeface="Consolas" panose="020B0609020204030204" pitchFamily="49" charset="0"/>
              </a:rPr>
              <a:t>&lt;|user|&gt;</a:t>
            </a:r>
          </a:p>
          <a:p>
            <a:r>
              <a:rPr lang="en-US" sz="1000" dirty="0">
                <a:latin typeface="Consolas" panose="020B0609020204030204" pitchFamily="49" charset="0"/>
              </a:rPr>
              <a:t>Actual Text:</a:t>
            </a:r>
          </a:p>
          <a:p>
            <a:r>
              <a:rPr lang="en-US" sz="1000" dirty="0">
                <a:latin typeface="Consolas" panose="020B0609020204030204" pitchFamily="49" charset="0"/>
              </a:rPr>
              <a:t>[ACTUAL TEXT]</a:t>
            </a:r>
          </a:p>
          <a:p>
            <a:r>
              <a:rPr lang="en-US" sz="1000" dirty="0">
                <a:latin typeface="Consolas" panose="020B0609020204030204" pitchFamily="49" charset="0"/>
              </a:rPr>
              <a:t>Query:</a:t>
            </a:r>
          </a:p>
          <a:p>
            <a:r>
              <a:rPr lang="en-US" sz="1000" dirty="0">
                <a:latin typeface="Consolas" panose="020B0609020204030204" pitchFamily="49" charset="0"/>
              </a:rPr>
              <a:t>[QUERY]</a:t>
            </a:r>
          </a:p>
          <a:p>
            <a:r>
              <a:rPr lang="en-US" sz="1000" b="1" dirty="0">
                <a:latin typeface="Consolas" panose="020B0609020204030204" pitchFamily="49" charset="0"/>
              </a:rPr>
              <a:t>&lt;|assistant|&gt;</a:t>
            </a:r>
          </a:p>
        </p:txBody>
      </p:sp>
      <p:sp>
        <p:nvSpPr>
          <p:cNvPr id="12" name="TextBox 11">
            <a:extLst>
              <a:ext uri="{FF2B5EF4-FFF2-40B4-BE49-F238E27FC236}">
                <a16:creationId xmlns:a16="http://schemas.microsoft.com/office/drawing/2014/main" id="{F07F15AF-B243-4A47-8F8F-0AD87BE79926}"/>
              </a:ext>
            </a:extLst>
          </p:cNvPr>
          <p:cNvSpPr txBox="1"/>
          <p:nvPr/>
        </p:nvSpPr>
        <p:spPr>
          <a:xfrm>
            <a:off x="6474398" y="2136338"/>
            <a:ext cx="3960613" cy="2246769"/>
          </a:xfrm>
          <a:prstGeom prst="rect">
            <a:avLst/>
          </a:prstGeom>
          <a:noFill/>
        </p:spPr>
        <p:txBody>
          <a:bodyPr wrap="square" rtlCol="0">
            <a:spAutoFit/>
          </a:bodyPr>
          <a:lstStyle/>
          <a:p>
            <a:r>
              <a:rPr lang="en-US" sz="1000" b="1" dirty="0">
                <a:latin typeface="Consolas" panose="020B0609020204030204" pitchFamily="49" charset="0"/>
              </a:rPr>
              <a:t>&lt;|system|&gt;</a:t>
            </a:r>
          </a:p>
          <a:p>
            <a:r>
              <a:rPr lang="en-US" sz="1000" dirty="0">
                <a:latin typeface="Consolas" panose="020B0609020204030204" pitchFamily="49" charset="0"/>
              </a:rPr>
              <a:t>[SYSTEM PROMPT]</a:t>
            </a:r>
          </a:p>
          <a:p>
            <a:r>
              <a:rPr lang="en-US" sz="1000" dirty="0">
                <a:latin typeface="Consolas" panose="020B0609020204030204" pitchFamily="49" charset="0"/>
              </a:rPr>
              <a:t>Schema:</a:t>
            </a:r>
          </a:p>
          <a:p>
            <a:r>
              <a:rPr lang="en-US" sz="1000" dirty="0">
                <a:latin typeface="Consolas" panose="020B0609020204030204" pitchFamily="49" charset="0"/>
              </a:rPr>
              <a:t>‘‘‘json</a:t>
            </a:r>
          </a:p>
          <a:p>
            <a:r>
              <a:rPr lang="en-US" sz="1000" dirty="0">
                <a:latin typeface="Consolas" panose="020B0609020204030204" pitchFamily="49" charset="0"/>
              </a:rPr>
              <a:t>[SCHEMA]</a:t>
            </a:r>
          </a:p>
          <a:p>
            <a:r>
              <a:rPr lang="en-US" sz="1000" dirty="0">
                <a:latin typeface="Consolas" panose="020B0609020204030204" pitchFamily="49" charset="0"/>
              </a:rPr>
              <a:t>‘‘‘</a:t>
            </a:r>
          </a:p>
          <a:p>
            <a:r>
              <a:rPr lang="en-US" sz="1000" b="1" dirty="0">
                <a:latin typeface="Consolas" panose="020B0609020204030204" pitchFamily="49" charset="0"/>
              </a:rPr>
              <a:t>&lt;|assistant|&gt;</a:t>
            </a:r>
          </a:p>
          <a:p>
            <a:r>
              <a:rPr lang="en-US" sz="1000" dirty="0">
                <a:latin typeface="Consolas" panose="020B0609020204030204" pitchFamily="49" charset="0"/>
              </a:rPr>
              <a:t>[ASSISTANT TEXT]</a:t>
            </a:r>
          </a:p>
          <a:p>
            <a:r>
              <a:rPr lang="en-US" sz="1000" b="1" dirty="0">
                <a:latin typeface="Consolas" panose="020B0609020204030204" pitchFamily="49" charset="0"/>
              </a:rPr>
              <a:t>&lt;|user|&gt;</a:t>
            </a:r>
          </a:p>
          <a:p>
            <a:r>
              <a:rPr lang="en-US" sz="1000" dirty="0">
                <a:latin typeface="Consolas" panose="020B0609020204030204" pitchFamily="49" charset="0"/>
              </a:rPr>
              <a:t>Actual Text:</a:t>
            </a:r>
          </a:p>
          <a:p>
            <a:r>
              <a:rPr lang="en-US" sz="1000" dirty="0">
                <a:latin typeface="Consolas" panose="020B0609020204030204" pitchFamily="49" charset="0"/>
              </a:rPr>
              <a:t>[ACTUAL TEXT]</a:t>
            </a:r>
          </a:p>
          <a:p>
            <a:r>
              <a:rPr lang="en-US" sz="1000" dirty="0">
                <a:latin typeface="Consolas" panose="020B0609020204030204" pitchFamily="49" charset="0"/>
              </a:rPr>
              <a:t>Query:</a:t>
            </a:r>
          </a:p>
          <a:p>
            <a:r>
              <a:rPr lang="en-US" sz="1000" dirty="0">
                <a:latin typeface="Consolas" panose="020B0609020204030204" pitchFamily="49" charset="0"/>
              </a:rPr>
              <a:t>[QUERY]</a:t>
            </a:r>
          </a:p>
          <a:p>
            <a:r>
              <a:rPr lang="en-US" sz="1000" b="1" dirty="0">
                <a:latin typeface="Consolas" panose="020B0609020204030204" pitchFamily="49" charset="0"/>
              </a:rPr>
              <a:t>&lt;|assistant|&gt;</a:t>
            </a:r>
          </a:p>
        </p:txBody>
      </p:sp>
    </p:spTree>
    <p:extLst>
      <p:ext uri="{BB962C8B-B14F-4D97-AF65-F5344CB8AC3E}">
        <p14:creationId xmlns:p14="http://schemas.microsoft.com/office/powerpoint/2010/main" val="1159372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41</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Prompt Engineering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342900" indent="-342900">
              <a:buFontTx/>
              <a:buChar char="-"/>
            </a:pPr>
            <a:r>
              <a:rPr lang="en-US" b="1" dirty="0">
                <a:solidFill>
                  <a:schemeClr val="tx1"/>
                </a:solidFill>
              </a:rPr>
              <a:t>Problems associated with k-Shot Prompting:</a:t>
            </a:r>
          </a:p>
          <a:p>
            <a:pPr marL="342900" indent="-342900">
              <a:buFontTx/>
              <a:buChar char="-"/>
            </a:pPr>
            <a:endParaRPr lang="en-US" b="1" dirty="0">
              <a:solidFill>
                <a:schemeClr val="tx1"/>
              </a:solidFill>
            </a:endParaRPr>
          </a:p>
          <a:p>
            <a:pPr lvl="1"/>
            <a:r>
              <a:rPr lang="en-US" dirty="0">
                <a:solidFill>
                  <a:schemeClr val="tx1"/>
                </a:solidFill>
              </a:rPr>
              <a:t>For the tasks which have large amount of input and output tokens, following can occur:</a:t>
            </a:r>
          </a:p>
          <a:p>
            <a:pPr marL="800100" lvl="1" indent="-342900">
              <a:buFontTx/>
              <a:buChar char="-"/>
            </a:pPr>
            <a:r>
              <a:rPr lang="en-US" dirty="0">
                <a:solidFill>
                  <a:schemeClr val="tx1"/>
                </a:solidFill>
              </a:rPr>
              <a:t>Reaching token length limit (8k tokens for Mistral v0.2 7b) leading to truncation of input tokens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Examples causing contamination, contributing to hallucinations</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Mitigation by providing one negative example</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Mis-interpretation of task as producing inputs and outputs (LLM Infinite Loops)</a:t>
            </a:r>
          </a:p>
          <a:p>
            <a:pPr marL="342900" indent="-342900">
              <a:buFontTx/>
              <a:buChar char="-"/>
            </a:pPr>
            <a:endParaRPr lang="en-US" dirty="0">
              <a:solidFill>
                <a:schemeClr val="tx1"/>
              </a:solidFill>
            </a:endParaRPr>
          </a:p>
        </p:txBody>
      </p:sp>
    </p:spTree>
    <p:extLst>
      <p:ext uri="{BB962C8B-B14F-4D97-AF65-F5344CB8AC3E}">
        <p14:creationId xmlns:p14="http://schemas.microsoft.com/office/powerpoint/2010/main" val="375254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E5C0A2-9099-4336-A318-6389C99B89B3}"/>
              </a:ext>
            </a:extLst>
          </p:cNvPr>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4">
            <a:extLst>
              <a:ext uri="{FF2B5EF4-FFF2-40B4-BE49-F238E27FC236}">
                <a16:creationId xmlns:a16="http://schemas.microsoft.com/office/drawing/2014/main" id="{2D1D5758-2BCA-4F8F-B0A8-8172CE78D2FC}"/>
              </a:ext>
            </a:extLst>
          </p:cNvPr>
          <p:cNvSpPr txBox="1">
            <a:spLocks/>
          </p:cNvSpPr>
          <p:nvPr/>
        </p:nvSpPr>
        <p:spPr>
          <a:xfrm>
            <a:off x="761999" y="1140783"/>
            <a:ext cx="10820401" cy="48339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solidFill>
                  <a:schemeClr val="bg1"/>
                </a:solidFill>
              </a:rPr>
              <a:t>0</a:t>
            </a: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728443" y="191430"/>
            <a:ext cx="4050792" cy="365126"/>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342900" indent="-342900">
              <a:buFontTx/>
              <a:buChar char="-"/>
            </a:pPr>
            <a:r>
              <a:rPr lang="en-US" sz="1800" b="1" dirty="0">
                <a:solidFill>
                  <a:schemeClr val="tx1"/>
                </a:solidFill>
              </a:rPr>
              <a:t>Progression JSON schema:</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8339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10" name="TextBox 9">
            <a:extLst>
              <a:ext uri="{FF2B5EF4-FFF2-40B4-BE49-F238E27FC236}">
                <a16:creationId xmlns:a16="http://schemas.microsoft.com/office/drawing/2014/main" id="{A07AC62A-DAF6-4416-AE6B-8A611AFFF2B3}"/>
              </a:ext>
            </a:extLst>
          </p:cNvPr>
          <p:cNvSpPr txBox="1"/>
          <p:nvPr/>
        </p:nvSpPr>
        <p:spPr>
          <a:xfrm>
            <a:off x="437965" y="556556"/>
            <a:ext cx="5573088" cy="5940088"/>
          </a:xfrm>
          <a:prstGeom prst="rect">
            <a:avLst/>
          </a:prstGeom>
          <a:noFill/>
        </p:spPr>
        <p:txBody>
          <a:bodyPr wrap="square" rtlCol="0">
            <a:spAutoFit/>
          </a:bodyPr>
          <a:lstStyle/>
          <a:p>
            <a:r>
              <a:rPr lang="en-US" sz="1000" dirty="0">
                <a:latin typeface="Consolas" panose="020B0609020204030204" pitchFamily="49" charset="0"/>
              </a:rPr>
              <a:t>{</a:t>
            </a:r>
          </a:p>
          <a:p>
            <a:r>
              <a:rPr lang="en-US" sz="1000" dirty="0">
                <a:latin typeface="Consolas" panose="020B0609020204030204" pitchFamily="49" charset="0"/>
              </a:rPr>
              <a:t>	"$schema": "http://json-schema.org/draft-07/schema#",</a:t>
            </a:r>
          </a:p>
          <a:p>
            <a:r>
              <a:rPr lang="en-US" sz="1000" dirty="0">
                <a:latin typeface="Consolas" panose="020B0609020204030204" pitchFamily="49" charset="0"/>
              </a:rPr>
              <a:t>	"type": "object",</a:t>
            </a:r>
          </a:p>
          <a:p>
            <a:r>
              <a:rPr lang="en-US" sz="1000" dirty="0">
                <a:latin typeface="Consolas" panose="020B0609020204030204" pitchFamily="49" charset="0"/>
              </a:rPr>
              <a:t>	"properties": {</a:t>
            </a:r>
          </a:p>
          <a:p>
            <a:r>
              <a:rPr lang="en-US" sz="1000" dirty="0">
                <a:latin typeface="Consolas" panose="020B0609020204030204" pitchFamily="49" charset="0"/>
              </a:rPr>
              <a:t>		"</a:t>
            </a:r>
            <a:r>
              <a:rPr lang="en-US" sz="1000" dirty="0" err="1">
                <a:latin typeface="Consolas" panose="020B0609020204030204" pitchFamily="49" charset="0"/>
              </a:rPr>
              <a:t>cancerType</a:t>
            </a:r>
            <a:r>
              <a:rPr lang="en-US" sz="1000" dirty="0">
                <a:latin typeface="Consolas" panose="020B0609020204030204" pitchFamily="49" charset="0"/>
              </a:rPr>
              <a:t>": {</a:t>
            </a:r>
          </a:p>
          <a:p>
            <a:r>
              <a:rPr lang="en-US" sz="1000" dirty="0">
                <a:latin typeface="Consolas" panose="020B0609020204030204" pitchFamily="49" charset="0"/>
              </a:rPr>
              <a:t>			"type": ["string", "null"]</a:t>
            </a:r>
          </a:p>
          <a:p>
            <a:r>
              <a:rPr lang="en-US" sz="1000" dirty="0">
                <a:latin typeface="Consolas" panose="020B0609020204030204" pitchFamily="49" charset="0"/>
              </a:rPr>
              <a:t>		},</a:t>
            </a:r>
          </a:p>
          <a:p>
            <a:r>
              <a:rPr lang="en-US" sz="1000" dirty="0">
                <a:latin typeface="Consolas" panose="020B0609020204030204" pitchFamily="49" charset="0"/>
              </a:rPr>
              <a:t>		"progression": {</a:t>
            </a:r>
          </a:p>
          <a:p>
            <a:r>
              <a:rPr lang="en-US" sz="1000" dirty="0">
                <a:latin typeface="Consolas" panose="020B0609020204030204" pitchFamily="49" charset="0"/>
              </a:rPr>
              <a:t>			"type": "object",</a:t>
            </a:r>
          </a:p>
          <a:p>
            <a:r>
              <a:rPr lang="en-US" sz="1000" dirty="0">
                <a:latin typeface="Consolas" panose="020B0609020204030204" pitchFamily="49" charset="0"/>
              </a:rPr>
              <a:t>			"properties": {</a:t>
            </a:r>
          </a:p>
          <a:p>
            <a:pPr lvl="4"/>
            <a:r>
              <a:rPr lang="en-US" sz="1000" dirty="0">
                <a:latin typeface="Consolas" panose="020B0609020204030204" pitchFamily="49" charset="0"/>
              </a:rPr>
              <a:t>"</a:t>
            </a:r>
            <a:r>
              <a:rPr lang="en-US" sz="1000" dirty="0" err="1">
                <a:latin typeface="Consolas" panose="020B0609020204030204" pitchFamily="49" charset="0"/>
              </a:rPr>
              <a:t>hasDiseaseProgressed</a:t>
            </a:r>
            <a:r>
              <a:rPr lang="en-US" sz="1000" dirty="0">
                <a:latin typeface="Consolas" panose="020B0609020204030204" pitchFamily="49" charset="0"/>
              </a:rPr>
              <a:t>": {</a:t>
            </a:r>
          </a:p>
          <a:p>
            <a:pPr lvl="5"/>
            <a:r>
              <a:rPr lang="en-US" sz="1000" dirty="0">
                <a:latin typeface="Consolas" panose="020B0609020204030204" pitchFamily="49" charset="0"/>
              </a:rPr>
              <a:t>"type": "</a:t>
            </a:r>
            <a:r>
              <a:rPr lang="en-US" sz="1000" dirty="0" err="1">
                <a:latin typeface="Consolas" panose="020B0609020204030204" pitchFamily="49" charset="0"/>
              </a:rPr>
              <a:t>boolean</a:t>
            </a:r>
            <a:r>
              <a:rPr lang="en-US" sz="1000" dirty="0">
                <a:latin typeface="Consolas" panose="020B0609020204030204" pitchFamily="49" charset="0"/>
              </a:rPr>
              <a:t>",</a:t>
            </a:r>
          </a:p>
          <a:p>
            <a:pPr lvl="5"/>
            <a:r>
              <a:rPr lang="en-US" sz="1000" dirty="0">
                <a:latin typeface="Consolas" panose="020B0609020204030204" pitchFamily="49" charset="0"/>
              </a:rPr>
              <a:t>"default": false,</a:t>
            </a:r>
          </a:p>
          <a:p>
            <a:pPr lvl="5"/>
            <a:r>
              <a:rPr lang="en-US" sz="1000" dirty="0">
                <a:latin typeface="Consolas" panose="020B0609020204030204" pitchFamily="49" charset="0"/>
              </a:rPr>
              <a:t>"description": "Indicates whether the disease has progressed since the last assessment."</a:t>
            </a:r>
          </a:p>
          <a:p>
            <a:pPr lvl="5"/>
            <a:r>
              <a:rPr lang="en-US" sz="1000" dirty="0">
                <a:latin typeface="Consolas" panose="020B0609020204030204" pitchFamily="49" charset="0"/>
              </a:rPr>
              <a:t>},</a:t>
            </a:r>
          </a:p>
          <a:p>
            <a:pPr lvl="5"/>
            <a:r>
              <a:rPr lang="en-US" sz="1000" dirty="0">
                <a:latin typeface="Consolas" panose="020B0609020204030204" pitchFamily="49" charset="0"/>
              </a:rPr>
              <a:t>"</a:t>
            </a:r>
            <a:r>
              <a:rPr lang="en-US" sz="1000" dirty="0" err="1">
                <a:latin typeface="Consolas" panose="020B0609020204030204" pitchFamily="49" charset="0"/>
              </a:rPr>
              <a:t>progressionDate</a:t>
            </a:r>
            <a:r>
              <a:rPr lang="en-US" sz="1000" dirty="0">
                <a:latin typeface="Consolas" panose="020B0609020204030204" pitchFamily="49" charset="0"/>
              </a:rPr>
              <a:t>": {</a:t>
            </a:r>
          </a:p>
          <a:p>
            <a:pPr lvl="6"/>
            <a:r>
              <a:rPr lang="en-US" sz="1000" dirty="0">
                <a:latin typeface="Consolas" panose="020B0609020204030204" pitchFamily="49" charset="0"/>
              </a:rPr>
              <a:t>"type": ["string", "null"],</a:t>
            </a:r>
          </a:p>
          <a:p>
            <a:pPr lvl="6"/>
            <a:r>
              <a:rPr lang="en-US" sz="1000" dirty="0">
                <a:latin typeface="Consolas" panose="020B0609020204030204" pitchFamily="49" charset="0"/>
              </a:rPr>
              <a:t>"format": "date"</a:t>
            </a:r>
          </a:p>
          <a:p>
            <a:pPr lvl="2"/>
            <a:r>
              <a:rPr lang="en-US" sz="1000" dirty="0">
                <a:latin typeface="Consolas" panose="020B0609020204030204" pitchFamily="49" charset="0"/>
              </a:rPr>
              <a:t>			},</a:t>
            </a:r>
          </a:p>
          <a:p>
            <a:pPr lvl="5"/>
            <a:r>
              <a:rPr lang="en-US" sz="1000" dirty="0">
                <a:latin typeface="Consolas" panose="020B0609020204030204" pitchFamily="49" charset="0"/>
              </a:rPr>
              <a:t>"</a:t>
            </a:r>
            <a:r>
              <a:rPr lang="en-US" sz="1000" dirty="0" err="1">
                <a:latin typeface="Consolas" panose="020B0609020204030204" pitchFamily="49" charset="0"/>
              </a:rPr>
              <a:t>progressionDetails</a:t>
            </a:r>
            <a:r>
              <a:rPr lang="en-US" sz="1000" dirty="0">
                <a:latin typeface="Consolas" panose="020B0609020204030204" pitchFamily="49" charset="0"/>
              </a:rPr>
              <a:t>": {</a:t>
            </a:r>
          </a:p>
          <a:p>
            <a:pPr lvl="1"/>
            <a:r>
              <a:rPr lang="en-US" sz="1000" dirty="0">
                <a:latin typeface="Consolas" panose="020B0609020204030204" pitchFamily="49" charset="0"/>
              </a:rPr>
              <a:t>                        	"type": "array",</a:t>
            </a:r>
          </a:p>
          <a:p>
            <a:pPr lvl="5"/>
            <a:r>
              <a:rPr lang="en-US" sz="1000" dirty="0">
                <a:latin typeface="Consolas" panose="020B0609020204030204" pitchFamily="49" charset="0"/>
              </a:rPr>
              <a:t>"items": {</a:t>
            </a:r>
          </a:p>
          <a:p>
            <a:pPr lvl="5"/>
            <a:r>
              <a:rPr lang="en-US" sz="1000" dirty="0">
                <a:latin typeface="Consolas" panose="020B0609020204030204" pitchFamily="49" charset="0"/>
              </a:rPr>
              <a:t>"type": ["string", "null"],</a:t>
            </a:r>
          </a:p>
          <a:p>
            <a:pPr lvl="5"/>
            <a:r>
              <a:rPr lang="en-US" sz="1000" dirty="0">
                <a:latin typeface="Consolas" panose="020B0609020204030204" pitchFamily="49" charset="0"/>
              </a:rPr>
              <a:t>"description": "Details of the progression."</a:t>
            </a:r>
          </a:p>
          <a:p>
            <a:pPr lvl="1"/>
            <a:r>
              <a:rPr lang="en-US" sz="1000" dirty="0">
                <a:latin typeface="Consolas" panose="020B0609020204030204" pitchFamily="49" charset="0"/>
              </a:rPr>
              <a:t>				}</a:t>
            </a:r>
          </a:p>
          <a:p>
            <a:pPr lvl="1"/>
            <a:r>
              <a:rPr lang="en-US" sz="1000" dirty="0">
                <a:latin typeface="Consolas" panose="020B0609020204030204" pitchFamily="49" charset="0"/>
              </a:rPr>
              <a:t>			}</a:t>
            </a:r>
          </a:p>
          <a:p>
            <a:pPr lvl="1"/>
            <a:r>
              <a:rPr lang="en-US" sz="1000" dirty="0">
                <a:latin typeface="Consolas" panose="020B0609020204030204" pitchFamily="49" charset="0"/>
              </a:rPr>
              <a:t>		},</a:t>
            </a:r>
          </a:p>
          <a:p>
            <a:pPr lvl="3"/>
            <a:r>
              <a:rPr lang="en-US" sz="1000" dirty="0">
                <a:latin typeface="Consolas" panose="020B0609020204030204" pitchFamily="49" charset="0"/>
              </a:rPr>
              <a:t>"required": [</a:t>
            </a:r>
          </a:p>
          <a:p>
            <a:pPr lvl="3"/>
            <a:r>
              <a:rPr lang="en-US" sz="1000" dirty="0">
                <a:latin typeface="Consolas" panose="020B0609020204030204" pitchFamily="49" charset="0"/>
              </a:rPr>
              <a:t>"</a:t>
            </a:r>
            <a:r>
              <a:rPr lang="en-US" sz="1000" dirty="0" err="1">
                <a:latin typeface="Consolas" panose="020B0609020204030204" pitchFamily="49" charset="0"/>
              </a:rPr>
              <a:t>hasDiseaseProgressed</a:t>
            </a:r>
            <a:r>
              <a:rPr lang="en-US" sz="1000" dirty="0">
                <a:latin typeface="Consolas" panose="020B0609020204030204" pitchFamily="49" charset="0"/>
              </a:rPr>
              <a:t>",</a:t>
            </a:r>
          </a:p>
          <a:p>
            <a:pPr lvl="3"/>
            <a:r>
              <a:rPr lang="en-US" sz="1000" dirty="0">
                <a:latin typeface="Consolas" panose="020B0609020204030204" pitchFamily="49" charset="0"/>
              </a:rPr>
              <a:t>"</a:t>
            </a:r>
            <a:r>
              <a:rPr lang="en-US" sz="1000" dirty="0" err="1">
                <a:latin typeface="Consolas" panose="020B0609020204030204" pitchFamily="49" charset="0"/>
              </a:rPr>
              <a:t>progressionDate</a:t>
            </a:r>
            <a:r>
              <a:rPr lang="en-US" sz="1000" dirty="0">
                <a:latin typeface="Consolas" panose="020B0609020204030204" pitchFamily="49" charset="0"/>
              </a:rPr>
              <a:t>",</a:t>
            </a:r>
          </a:p>
          <a:p>
            <a:pPr lvl="3"/>
            <a:r>
              <a:rPr lang="en-US" sz="1000" dirty="0">
                <a:latin typeface="Consolas" panose="020B0609020204030204" pitchFamily="49" charset="0"/>
              </a:rPr>
              <a:t>"</a:t>
            </a:r>
            <a:r>
              <a:rPr lang="en-US" sz="1000" dirty="0" err="1">
                <a:latin typeface="Consolas" panose="020B0609020204030204" pitchFamily="49" charset="0"/>
              </a:rPr>
              <a:t>progressionDetails</a:t>
            </a:r>
            <a:r>
              <a:rPr lang="en-US" sz="1000" dirty="0">
                <a:latin typeface="Consolas" panose="020B0609020204030204" pitchFamily="49" charset="0"/>
              </a:rPr>
              <a:t>"</a:t>
            </a:r>
          </a:p>
          <a:p>
            <a:pPr lvl="3"/>
            <a:r>
              <a:rPr lang="en-US" sz="1000" dirty="0">
                <a:latin typeface="Consolas" panose="020B0609020204030204" pitchFamily="49" charset="0"/>
              </a:rPr>
              <a:t>]</a:t>
            </a:r>
          </a:p>
          <a:p>
            <a:pPr lvl="1"/>
            <a:r>
              <a:rPr lang="en-US" sz="1000" dirty="0">
                <a:latin typeface="Consolas" panose="020B0609020204030204" pitchFamily="49" charset="0"/>
              </a:rPr>
              <a:t>	}</a:t>
            </a:r>
          </a:p>
          <a:p>
            <a:pPr lvl="1"/>
            <a:r>
              <a:rPr lang="en-US" sz="1000" dirty="0">
                <a:latin typeface="Consolas" panose="020B0609020204030204" pitchFamily="49" charset="0"/>
              </a:rPr>
              <a:t>},</a:t>
            </a:r>
          </a:p>
          <a:p>
            <a:r>
              <a:rPr lang="en-US" sz="1000" dirty="0">
                <a:latin typeface="Consolas" panose="020B0609020204030204" pitchFamily="49" charset="0"/>
              </a:rPr>
              <a:t>	"required": ["</a:t>
            </a:r>
            <a:r>
              <a:rPr lang="en-US" sz="1000" dirty="0" err="1">
                <a:latin typeface="Consolas" panose="020B0609020204030204" pitchFamily="49" charset="0"/>
              </a:rPr>
              <a:t>cancerType</a:t>
            </a:r>
            <a:r>
              <a:rPr lang="en-US" sz="1000" dirty="0">
                <a:latin typeface="Consolas" panose="020B0609020204030204" pitchFamily="49" charset="0"/>
              </a:rPr>
              <a:t>"]</a:t>
            </a:r>
          </a:p>
          <a:p>
            <a:r>
              <a:rPr lang="en-US" sz="1000" dirty="0">
                <a:latin typeface="Consolas" panose="020B0609020204030204" pitchFamily="49" charset="0"/>
              </a:rPr>
              <a:t>}</a:t>
            </a:r>
          </a:p>
        </p:txBody>
      </p:sp>
      <p:sp>
        <p:nvSpPr>
          <p:cNvPr id="11" name="TextBox 10">
            <a:extLst>
              <a:ext uri="{FF2B5EF4-FFF2-40B4-BE49-F238E27FC236}">
                <a16:creationId xmlns:a16="http://schemas.microsoft.com/office/drawing/2014/main" id="{77C81DDA-4FEF-45D2-8B00-EF79AEEC080B}"/>
              </a:ext>
            </a:extLst>
          </p:cNvPr>
          <p:cNvSpPr txBox="1"/>
          <p:nvPr/>
        </p:nvSpPr>
        <p:spPr>
          <a:xfrm>
            <a:off x="6705611" y="754362"/>
            <a:ext cx="4791830" cy="3016210"/>
          </a:xfrm>
          <a:prstGeom prst="rect">
            <a:avLst/>
          </a:prstGeom>
          <a:noFill/>
        </p:spPr>
        <p:txBody>
          <a:bodyPr wrap="square" rtlCol="0">
            <a:spAutoFit/>
          </a:bodyPr>
          <a:lstStyle/>
          <a:p>
            <a:r>
              <a:rPr lang="en-US" sz="1000" dirty="0">
                <a:latin typeface="Consolas" panose="020B0609020204030204" pitchFamily="49" charset="0"/>
              </a:rPr>
              <a:t>{</a:t>
            </a:r>
          </a:p>
          <a:p>
            <a:pPr lvl="1"/>
            <a:r>
              <a:rPr lang="en-US" sz="1000" dirty="0">
                <a:latin typeface="Consolas" panose="020B0609020204030204" pitchFamily="49" charset="0"/>
              </a:rPr>
              <a:t>"</a:t>
            </a:r>
            <a:r>
              <a:rPr lang="en-US" sz="1000" dirty="0" err="1">
                <a:latin typeface="Consolas" panose="020B0609020204030204" pitchFamily="49" charset="0"/>
              </a:rPr>
              <a:t>cancerType</a:t>
            </a:r>
            <a:r>
              <a:rPr lang="en-US" sz="1000" dirty="0">
                <a:latin typeface="Consolas" panose="020B0609020204030204" pitchFamily="49" charset="0"/>
              </a:rPr>
              <a:t>": "metastatic cancer",</a:t>
            </a:r>
          </a:p>
          <a:p>
            <a:pPr lvl="1"/>
            <a:r>
              <a:rPr lang="en-US" sz="1000" dirty="0">
                <a:latin typeface="Consolas" panose="020B0609020204030204" pitchFamily="49" charset="0"/>
              </a:rPr>
              <a:t>"progression": {</a:t>
            </a:r>
          </a:p>
          <a:p>
            <a:pPr lvl="2"/>
            <a:r>
              <a:rPr lang="en-US" sz="1000" dirty="0">
                <a:latin typeface="Consolas" panose="020B0609020204030204" pitchFamily="49" charset="0"/>
              </a:rPr>
              <a:t>"</a:t>
            </a:r>
            <a:r>
              <a:rPr lang="en-US" sz="1000" dirty="0" err="1">
                <a:latin typeface="Consolas" panose="020B0609020204030204" pitchFamily="49" charset="0"/>
              </a:rPr>
              <a:t>hasDiseaseProgressed</a:t>
            </a:r>
            <a:r>
              <a:rPr lang="en-US" sz="1000" dirty="0">
                <a:latin typeface="Consolas" panose="020B0609020204030204" pitchFamily="49" charset="0"/>
              </a:rPr>
              <a:t>": true,</a:t>
            </a:r>
          </a:p>
          <a:p>
            <a:pPr lvl="2"/>
            <a:r>
              <a:rPr lang="en-US" sz="1000" dirty="0">
                <a:latin typeface="Consolas" panose="020B0609020204030204" pitchFamily="49" charset="0"/>
              </a:rPr>
              <a:t>"</a:t>
            </a:r>
            <a:r>
              <a:rPr lang="en-US" sz="1000" dirty="0" err="1">
                <a:latin typeface="Consolas" panose="020B0609020204030204" pitchFamily="49" charset="0"/>
              </a:rPr>
              <a:t>progressionDate</a:t>
            </a:r>
            <a:r>
              <a:rPr lang="en-US" sz="1000" dirty="0">
                <a:latin typeface="Consolas" panose="020B0609020204030204" pitchFamily="49" charset="0"/>
              </a:rPr>
              <a:t>": "8/2/2023",</a:t>
            </a:r>
          </a:p>
          <a:p>
            <a:pPr lvl="2"/>
            <a:r>
              <a:rPr lang="en-US" sz="1000" dirty="0">
                <a:latin typeface="Consolas" panose="020B0609020204030204" pitchFamily="49" charset="0"/>
              </a:rPr>
              <a:t>"</a:t>
            </a:r>
            <a:r>
              <a:rPr lang="en-US" sz="1000" dirty="0" err="1">
                <a:latin typeface="Consolas" panose="020B0609020204030204" pitchFamily="49" charset="0"/>
              </a:rPr>
              <a:t>progressionDetails</a:t>
            </a:r>
            <a:r>
              <a:rPr lang="en-US" sz="1000" dirty="0">
                <a:latin typeface="Consolas" panose="020B0609020204030204" pitchFamily="49" charset="0"/>
              </a:rPr>
              <a:t>": [</a:t>
            </a:r>
          </a:p>
          <a:p>
            <a:pPr lvl="3"/>
            <a:r>
              <a:rPr lang="en-US" sz="1000" dirty="0">
                <a:latin typeface="Consolas" panose="020B0609020204030204" pitchFamily="49" charset="0"/>
              </a:rPr>
              <a:t>"New rib lesion and C4 lesion on PET CT",</a:t>
            </a:r>
          </a:p>
          <a:p>
            <a:pPr lvl="3"/>
            <a:r>
              <a:rPr lang="en-US" sz="1000" dirty="0">
                <a:latin typeface="Consolas" panose="020B0609020204030204" pitchFamily="49" charset="0"/>
              </a:rPr>
              <a:t>"Patient with PIK3CA mutation on guardant testing",</a:t>
            </a:r>
          </a:p>
          <a:p>
            <a:pPr lvl="3"/>
            <a:r>
              <a:rPr lang="en-US" sz="1000" dirty="0">
                <a:latin typeface="Consolas" panose="020B0609020204030204" pitchFamily="49" charset="0"/>
              </a:rPr>
              <a:t>"Initially treated with </a:t>
            </a:r>
            <a:r>
              <a:rPr lang="en-US" sz="1000" dirty="0" err="1">
                <a:latin typeface="Consolas" panose="020B0609020204030204" pitchFamily="49" charset="0"/>
              </a:rPr>
              <a:t>verzenio</a:t>
            </a:r>
            <a:r>
              <a:rPr lang="en-US" sz="1000" dirty="0">
                <a:latin typeface="Consolas" panose="020B0609020204030204" pitchFamily="49" charset="0"/>
              </a:rPr>
              <a:t> and </a:t>
            </a:r>
            <a:r>
              <a:rPr lang="en-US" sz="1000" dirty="0" err="1">
                <a:latin typeface="Consolas" panose="020B0609020204030204" pitchFamily="49" charset="0"/>
              </a:rPr>
              <a:t>letrazole</a:t>
            </a:r>
            <a:r>
              <a:rPr lang="en-US" sz="1000" dirty="0">
                <a:latin typeface="Consolas" panose="020B0609020204030204" pitchFamily="49" charset="0"/>
              </a:rPr>
              <a:t>",</a:t>
            </a:r>
          </a:p>
          <a:p>
            <a:pPr lvl="3"/>
            <a:r>
              <a:rPr lang="en-US" sz="1000" dirty="0">
                <a:latin typeface="Consolas" panose="020B0609020204030204" pitchFamily="49" charset="0"/>
              </a:rPr>
              <a:t>"Changed to </a:t>
            </a:r>
            <a:r>
              <a:rPr lang="en-US" sz="1000" dirty="0" err="1">
                <a:latin typeface="Consolas" panose="020B0609020204030204" pitchFamily="49" charset="0"/>
              </a:rPr>
              <a:t>letrazole</a:t>
            </a:r>
            <a:r>
              <a:rPr lang="en-US" sz="1000" dirty="0">
                <a:latin typeface="Consolas" panose="020B0609020204030204" pitchFamily="49" charset="0"/>
              </a:rPr>
              <a:t> after noticing signs of progression with new rib met",</a:t>
            </a:r>
          </a:p>
          <a:p>
            <a:pPr lvl="3"/>
            <a:r>
              <a:rPr lang="en-US" sz="1000" dirty="0">
                <a:latin typeface="Consolas" panose="020B0609020204030204" pitchFamily="49" charset="0"/>
              </a:rPr>
              <a:t>"Completed radiation to 9th rib and C4",</a:t>
            </a:r>
          </a:p>
          <a:p>
            <a:pPr lvl="3"/>
            <a:r>
              <a:rPr lang="en-US" sz="1000" dirty="0">
                <a:latin typeface="Consolas" panose="020B0609020204030204" pitchFamily="49" charset="0"/>
              </a:rPr>
              <a:t>"Patient on pamidronate for bone metastases",</a:t>
            </a:r>
          </a:p>
          <a:p>
            <a:pPr lvl="3"/>
            <a:r>
              <a:rPr lang="en-US" sz="1000" dirty="0">
                <a:latin typeface="Consolas" panose="020B0609020204030204" pitchFamily="49" charset="0"/>
              </a:rPr>
              <a:t>"Repeat PET CT in 6 months",</a:t>
            </a:r>
          </a:p>
          <a:p>
            <a:pPr lvl="3"/>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14" name="TextBox 13">
            <a:extLst>
              <a:ext uri="{FF2B5EF4-FFF2-40B4-BE49-F238E27FC236}">
                <a16:creationId xmlns:a16="http://schemas.microsoft.com/office/drawing/2014/main" id="{8605DDD3-99DA-4BDC-BC62-F4D7E2456A62}"/>
              </a:ext>
            </a:extLst>
          </p:cNvPr>
          <p:cNvSpPr txBox="1"/>
          <p:nvPr/>
        </p:nvSpPr>
        <p:spPr>
          <a:xfrm>
            <a:off x="6705611" y="4524934"/>
            <a:ext cx="3960613" cy="1323439"/>
          </a:xfrm>
          <a:prstGeom prst="rect">
            <a:avLst/>
          </a:prstGeom>
          <a:noFill/>
        </p:spPr>
        <p:txBody>
          <a:bodyPr wrap="square" rtlCol="0">
            <a:spAutoFit/>
          </a:bodyPr>
          <a:lstStyle/>
          <a:p>
            <a:r>
              <a:rPr lang="en-US" sz="1000" dirty="0">
                <a:latin typeface="Consolas" panose="020B0609020204030204" pitchFamily="49" charset="0"/>
              </a:rPr>
              <a:t>{</a:t>
            </a:r>
          </a:p>
          <a:p>
            <a:pPr lvl="1"/>
            <a:r>
              <a:rPr lang="en-US" sz="1000" dirty="0">
                <a:latin typeface="Consolas" panose="020B0609020204030204" pitchFamily="49" charset="0"/>
              </a:rPr>
              <a:t>"</a:t>
            </a:r>
            <a:r>
              <a:rPr lang="en-US" sz="1000" dirty="0" err="1">
                <a:latin typeface="Consolas" panose="020B0609020204030204" pitchFamily="49" charset="0"/>
              </a:rPr>
              <a:t>cancerType</a:t>
            </a:r>
            <a:r>
              <a:rPr lang="en-US" sz="1000" dirty="0">
                <a:latin typeface="Consolas" panose="020B0609020204030204" pitchFamily="49" charset="0"/>
              </a:rPr>
              <a:t>": "colon cancer",</a:t>
            </a:r>
          </a:p>
          <a:p>
            <a:pPr lvl="1"/>
            <a:r>
              <a:rPr lang="en-US" sz="1000" dirty="0">
                <a:latin typeface="Consolas" panose="020B0609020204030204" pitchFamily="49" charset="0"/>
              </a:rPr>
              <a:t>"progression": {</a:t>
            </a:r>
          </a:p>
          <a:p>
            <a:pPr lvl="2"/>
            <a:r>
              <a:rPr lang="en-US" sz="1000" dirty="0">
                <a:latin typeface="Consolas" panose="020B0609020204030204" pitchFamily="49" charset="0"/>
              </a:rPr>
              <a:t>"</a:t>
            </a:r>
            <a:r>
              <a:rPr lang="en-US" sz="1000" dirty="0" err="1">
                <a:latin typeface="Consolas" panose="020B0609020204030204" pitchFamily="49" charset="0"/>
              </a:rPr>
              <a:t>hasDiseaseProgressed</a:t>
            </a:r>
            <a:r>
              <a:rPr lang="en-US" sz="1000" dirty="0">
                <a:latin typeface="Consolas" panose="020B0609020204030204" pitchFamily="49" charset="0"/>
              </a:rPr>
              <a:t>": false,</a:t>
            </a:r>
          </a:p>
          <a:p>
            <a:pPr lvl="2"/>
            <a:r>
              <a:rPr lang="en-US" sz="1000" dirty="0">
                <a:latin typeface="Consolas" panose="020B0609020204030204" pitchFamily="49" charset="0"/>
              </a:rPr>
              <a:t>"</a:t>
            </a:r>
            <a:r>
              <a:rPr lang="en-US" sz="1000" dirty="0" err="1">
                <a:latin typeface="Consolas" panose="020B0609020204030204" pitchFamily="49" charset="0"/>
              </a:rPr>
              <a:t>progressionDate</a:t>
            </a:r>
            <a:r>
              <a:rPr lang="en-US" sz="1000" dirty="0">
                <a:latin typeface="Consolas" panose="020B0609020204030204" pitchFamily="49" charset="0"/>
              </a:rPr>
              <a:t>": null,</a:t>
            </a:r>
          </a:p>
          <a:p>
            <a:pPr lvl="2"/>
            <a:r>
              <a:rPr lang="en-US" sz="1000" dirty="0">
                <a:latin typeface="Consolas" panose="020B0609020204030204" pitchFamily="49" charset="0"/>
              </a:rPr>
              <a:t>"</a:t>
            </a:r>
            <a:r>
              <a:rPr lang="en-US" sz="1000" dirty="0" err="1">
                <a:latin typeface="Consolas" panose="020B0609020204030204" pitchFamily="49" charset="0"/>
              </a:rPr>
              <a:t>progressionDetails</a:t>
            </a:r>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2" name="Rectangle 1">
            <a:extLst>
              <a:ext uri="{FF2B5EF4-FFF2-40B4-BE49-F238E27FC236}">
                <a16:creationId xmlns:a16="http://schemas.microsoft.com/office/drawing/2014/main" id="{B00BFD5B-ACE6-4389-A81D-9AC24A6B0AA9}"/>
              </a:ext>
            </a:extLst>
          </p:cNvPr>
          <p:cNvSpPr/>
          <p:nvPr/>
        </p:nvSpPr>
        <p:spPr>
          <a:xfrm>
            <a:off x="6487597" y="187224"/>
            <a:ext cx="4054764" cy="369332"/>
          </a:xfrm>
          <a:prstGeom prst="rect">
            <a:avLst/>
          </a:prstGeom>
        </p:spPr>
        <p:txBody>
          <a:bodyPr wrap="none">
            <a:spAutoFit/>
          </a:bodyPr>
          <a:lstStyle/>
          <a:p>
            <a:pPr marL="342900" indent="-342900">
              <a:buFontTx/>
              <a:buChar char="-"/>
            </a:pPr>
            <a:r>
              <a:rPr lang="en-US" b="1" dirty="0"/>
              <a:t>JSON with non-trivial and trivial data</a:t>
            </a:r>
          </a:p>
        </p:txBody>
      </p:sp>
    </p:spTree>
    <p:extLst>
      <p:ext uri="{BB962C8B-B14F-4D97-AF65-F5344CB8AC3E}">
        <p14:creationId xmlns:p14="http://schemas.microsoft.com/office/powerpoint/2010/main" val="29061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Section 7:</a:t>
            </a:r>
          </a:p>
          <a:p>
            <a:r>
              <a:rPr lang="en-US" sz="4400" b="1" dirty="0">
                <a:solidFill>
                  <a:schemeClr val="tx1"/>
                </a:solidFill>
              </a:rPr>
              <a:t>Post-processing &amp; Results</a:t>
            </a:r>
          </a:p>
        </p:txBody>
      </p:sp>
    </p:spTree>
    <p:extLst>
      <p:ext uri="{BB962C8B-B14F-4D97-AF65-F5344CB8AC3E}">
        <p14:creationId xmlns:p14="http://schemas.microsoft.com/office/powerpoint/2010/main" val="103647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44</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Post-processing</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800100" lvl="1" indent="-342900">
              <a:buFontTx/>
              <a:buChar char="-"/>
            </a:pPr>
            <a:r>
              <a:rPr lang="en-US" dirty="0">
                <a:solidFill>
                  <a:schemeClr val="tx1"/>
                </a:solidFill>
              </a:rPr>
              <a:t>Separation of JSON data from the supporting text from the LLM response</a:t>
            </a:r>
          </a:p>
          <a:p>
            <a:pPr marL="1257300" lvl="2" indent="-342900">
              <a:buFontTx/>
              <a:buChar char="-"/>
            </a:pPr>
            <a:r>
              <a:rPr lang="en-US" dirty="0">
                <a:solidFill>
                  <a:schemeClr val="tx1"/>
                </a:solidFill>
              </a:rPr>
              <a:t>Storage of JSON as objects</a:t>
            </a:r>
          </a:p>
          <a:p>
            <a:pPr marL="1257300" lvl="2" indent="-342900">
              <a:buFontTx/>
              <a:buChar char="-"/>
            </a:pPr>
            <a:r>
              <a:rPr lang="en-US" dirty="0">
                <a:solidFill>
                  <a:schemeClr val="tx1"/>
                </a:solidFill>
              </a:rPr>
              <a:t>Storage of text as a attribute of object</a:t>
            </a: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Meta-data of prompt</a:t>
            </a:r>
          </a:p>
          <a:p>
            <a:pPr marL="1257300" lvl="2" indent="-342900">
              <a:buFontTx/>
              <a:buChar char="-"/>
            </a:pPr>
            <a:r>
              <a:rPr lang="en-US" dirty="0">
                <a:solidFill>
                  <a:schemeClr val="tx1"/>
                </a:solidFill>
              </a:rPr>
              <a:t>Context (stored only if chunks are made)</a:t>
            </a:r>
          </a:p>
          <a:p>
            <a:pPr marL="1257300" lvl="2" indent="-342900">
              <a:buFontTx/>
              <a:buChar char="-"/>
            </a:pPr>
            <a:r>
              <a:rPr lang="en-US" dirty="0">
                <a:solidFill>
                  <a:schemeClr val="tx1"/>
                </a:solidFill>
              </a:rPr>
              <a:t>Context tokens</a:t>
            </a:r>
          </a:p>
          <a:p>
            <a:pPr marL="1257300" lvl="2" indent="-342900">
              <a:buFontTx/>
              <a:buChar char="-"/>
            </a:pPr>
            <a:endParaRPr lang="en-US" dirty="0">
              <a:solidFill>
                <a:schemeClr val="tx1"/>
              </a:solidFill>
            </a:endParaRPr>
          </a:p>
          <a:p>
            <a:pPr marL="800100" lvl="1" indent="-342900">
              <a:buFontTx/>
              <a:buChar char="-"/>
            </a:pPr>
            <a:r>
              <a:rPr lang="en-US" dirty="0">
                <a:solidFill>
                  <a:schemeClr val="tx1"/>
                </a:solidFill>
              </a:rPr>
              <a:t>JSON post-processing</a:t>
            </a:r>
          </a:p>
          <a:p>
            <a:pPr marL="1257300" lvl="2" indent="-342900">
              <a:buFontTx/>
              <a:buChar char="-"/>
            </a:pPr>
            <a:r>
              <a:rPr lang="en-US" dirty="0">
                <a:solidFill>
                  <a:schemeClr val="tx1"/>
                </a:solidFill>
              </a:rPr>
              <a:t>Check if it is a valid JSON</a:t>
            </a:r>
          </a:p>
          <a:p>
            <a:pPr marL="1257300" lvl="2" indent="-342900">
              <a:buFontTx/>
              <a:buChar char="-"/>
            </a:pPr>
            <a:r>
              <a:rPr lang="en-US" dirty="0">
                <a:solidFill>
                  <a:schemeClr val="tx1"/>
                </a:solidFill>
              </a:rPr>
              <a:t>Check if it is adhering to Schema provided</a:t>
            </a:r>
          </a:p>
        </p:txBody>
      </p:sp>
    </p:spTree>
    <p:extLst>
      <p:ext uri="{BB962C8B-B14F-4D97-AF65-F5344CB8AC3E}">
        <p14:creationId xmlns:p14="http://schemas.microsoft.com/office/powerpoint/2010/main" val="3302855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45</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Results</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a:p>
            <a:pPr marL="800100" lvl="1" indent="-342900">
              <a:buFontTx/>
              <a:buChar char="-"/>
            </a:pPr>
            <a:r>
              <a:rPr lang="en-US" dirty="0">
                <a:solidFill>
                  <a:schemeClr val="tx1"/>
                </a:solidFill>
              </a:rPr>
              <a:t>In total, about </a:t>
            </a:r>
            <a:r>
              <a:rPr lang="en-US" b="1" dirty="0">
                <a:solidFill>
                  <a:schemeClr val="tx1"/>
                </a:solidFill>
              </a:rPr>
              <a:t>4,000 patients </a:t>
            </a:r>
            <a:r>
              <a:rPr lang="en-US" dirty="0">
                <a:solidFill>
                  <a:schemeClr val="tx1"/>
                </a:solidFill>
              </a:rPr>
              <a:t>and </a:t>
            </a:r>
            <a:r>
              <a:rPr lang="en-US" b="1" dirty="0">
                <a:solidFill>
                  <a:schemeClr val="tx1"/>
                </a:solidFill>
              </a:rPr>
              <a:t>60,000 notes</a:t>
            </a:r>
            <a:r>
              <a:rPr lang="en-US" dirty="0">
                <a:solidFill>
                  <a:schemeClr val="tx1"/>
                </a:solidFill>
              </a:rPr>
              <a:t> has been processed</a:t>
            </a:r>
          </a:p>
          <a:p>
            <a:pPr marL="800100" lvl="1" indent="-342900">
              <a:buFontTx/>
              <a:buChar char="-"/>
            </a:pPr>
            <a:endParaRPr lang="en-US" dirty="0">
              <a:solidFill>
                <a:schemeClr val="tx1"/>
              </a:solidFill>
            </a:endParaRPr>
          </a:p>
          <a:p>
            <a:pPr marL="1257300" lvl="2" indent="-342900">
              <a:buFontTx/>
              <a:buChar char="-"/>
            </a:pPr>
            <a:endParaRPr lang="en-US" dirty="0">
              <a:solidFill>
                <a:schemeClr val="tx1"/>
              </a:solidFill>
            </a:endParaRPr>
          </a:p>
        </p:txBody>
      </p:sp>
      <p:pic>
        <p:nvPicPr>
          <p:cNvPr id="2" name="Picture 1">
            <a:extLst>
              <a:ext uri="{FF2B5EF4-FFF2-40B4-BE49-F238E27FC236}">
                <a16:creationId xmlns:a16="http://schemas.microsoft.com/office/drawing/2014/main" id="{916F4175-610B-4ECE-9437-96510D0D8CB7}"/>
              </a:ext>
            </a:extLst>
          </p:cNvPr>
          <p:cNvPicPr>
            <a:picLocks noChangeAspect="1"/>
          </p:cNvPicPr>
          <p:nvPr/>
        </p:nvPicPr>
        <p:blipFill>
          <a:blip r:embed="rId2"/>
          <a:stretch>
            <a:fillRect/>
          </a:stretch>
        </p:blipFill>
        <p:spPr>
          <a:xfrm>
            <a:off x="2262683" y="2006353"/>
            <a:ext cx="7666634" cy="3968383"/>
          </a:xfrm>
          <a:prstGeom prst="rect">
            <a:avLst/>
          </a:prstGeom>
        </p:spPr>
      </p:pic>
    </p:spTree>
    <p:extLst>
      <p:ext uri="{BB962C8B-B14F-4D97-AF65-F5344CB8AC3E}">
        <p14:creationId xmlns:p14="http://schemas.microsoft.com/office/powerpoint/2010/main" val="65398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46</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Results</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lvl="1"/>
            <a:endParaRPr lang="en-US" dirty="0">
              <a:solidFill>
                <a:schemeClr val="tx1"/>
              </a:solidFill>
            </a:endParaRPr>
          </a:p>
          <a:p>
            <a:pPr lvl="1"/>
            <a:endParaRPr lang="en-US" dirty="0">
              <a:solidFill>
                <a:schemeClr val="tx1"/>
              </a:solidFill>
            </a:endParaRPr>
          </a:p>
          <a:p>
            <a:pPr marL="800100" lvl="1" indent="-342900">
              <a:buFontTx/>
              <a:buChar char="-"/>
            </a:pPr>
            <a:r>
              <a:rPr lang="en-US" dirty="0">
                <a:solidFill>
                  <a:schemeClr val="tx1"/>
                </a:solidFill>
              </a:rPr>
              <a:t>Invalidity of JSON (out of 60k notes):</a:t>
            </a:r>
          </a:p>
          <a:p>
            <a:pPr marL="1257300" lvl="2" indent="-342900">
              <a:buFontTx/>
              <a:buChar char="-"/>
            </a:pPr>
            <a:endParaRPr lang="en-US" dirty="0">
              <a:solidFill>
                <a:schemeClr val="tx1"/>
              </a:solidFill>
            </a:endParaRPr>
          </a:p>
          <a:p>
            <a:pPr lvl="2"/>
            <a:endParaRPr lang="en-US" dirty="0">
              <a:solidFill>
                <a:schemeClr val="tx1"/>
              </a:solidFill>
            </a:endParaRPr>
          </a:p>
          <a:p>
            <a:pPr marL="800100" lvl="1" indent="-342900">
              <a:buFontTx/>
              <a:buChar char="-"/>
            </a:pPr>
            <a:endParaRPr lang="en-US" dirty="0">
              <a:solidFill>
                <a:schemeClr val="tx1"/>
              </a:solidFill>
            </a:endParaRPr>
          </a:p>
          <a:p>
            <a:pPr marL="800100" lvl="1" indent="-342900">
              <a:buFontTx/>
              <a:buChar char="-"/>
            </a:pPr>
            <a:endParaRPr lang="en-US" dirty="0">
              <a:solidFill>
                <a:schemeClr val="tx1"/>
              </a:solidFill>
            </a:endParaRPr>
          </a:p>
          <a:p>
            <a:pPr marL="800100" lvl="1" indent="-342900">
              <a:buFontTx/>
              <a:buChar char="-"/>
            </a:pPr>
            <a:endParaRPr lang="en-US" dirty="0">
              <a:solidFill>
                <a:schemeClr val="tx1"/>
              </a:solidFill>
            </a:endParaRPr>
          </a:p>
          <a:p>
            <a:pPr marL="800100" lvl="1" indent="-342900">
              <a:buFontTx/>
              <a:buChar char="-"/>
            </a:pPr>
            <a:endParaRPr lang="en-US" dirty="0">
              <a:solidFill>
                <a:schemeClr val="tx1"/>
              </a:solidFill>
            </a:endParaRPr>
          </a:p>
          <a:p>
            <a:pPr marL="800100" lvl="1" indent="-342900">
              <a:buFontTx/>
              <a:buChar char="-"/>
            </a:pPr>
            <a:endParaRPr lang="en-US" dirty="0">
              <a:solidFill>
                <a:schemeClr val="tx1"/>
              </a:solidFill>
            </a:endParaRPr>
          </a:p>
          <a:p>
            <a:pPr marL="800100" lvl="1" indent="-342900">
              <a:buFontTx/>
              <a:buChar char="-"/>
            </a:pPr>
            <a:r>
              <a:rPr lang="en-US" dirty="0">
                <a:solidFill>
                  <a:schemeClr val="tx1"/>
                </a:solidFill>
              </a:rPr>
              <a:t>Not adhering to Schema:</a:t>
            </a:r>
          </a:p>
          <a:p>
            <a:pPr marL="1257300" lvl="2" indent="-342900">
              <a:buFontTx/>
              <a:buChar char="-"/>
            </a:pPr>
            <a:r>
              <a:rPr lang="en-US" dirty="0">
                <a:solidFill>
                  <a:schemeClr val="tx1"/>
                </a:solidFill>
              </a:rPr>
              <a:t>Death: </a:t>
            </a:r>
            <a:r>
              <a:rPr lang="en-US" b="1" dirty="0">
                <a:solidFill>
                  <a:schemeClr val="tx1"/>
                </a:solidFill>
              </a:rPr>
              <a:t>0</a:t>
            </a:r>
          </a:p>
          <a:p>
            <a:pPr marL="1257300" lvl="2" indent="-342900">
              <a:buFontTx/>
              <a:buChar char="-"/>
            </a:pPr>
            <a:r>
              <a:rPr lang="en-US" dirty="0">
                <a:solidFill>
                  <a:schemeClr val="tx1"/>
                </a:solidFill>
              </a:rPr>
              <a:t>Progression: </a:t>
            </a:r>
            <a:r>
              <a:rPr lang="en-US" b="1" dirty="0">
                <a:solidFill>
                  <a:schemeClr val="tx1"/>
                </a:solidFill>
              </a:rPr>
              <a:t>650</a:t>
            </a:r>
            <a:r>
              <a:rPr lang="en-US" dirty="0">
                <a:solidFill>
                  <a:schemeClr val="tx1"/>
                </a:solidFill>
              </a:rPr>
              <a:t> </a:t>
            </a:r>
            <a:r>
              <a:rPr lang="en-US" sz="1400" dirty="0">
                <a:solidFill>
                  <a:schemeClr val="tx1"/>
                </a:solidFill>
              </a:rPr>
              <a:t>[None is not of type </a:t>
            </a:r>
            <a:r>
              <a:rPr lang="en-US" sz="1400" dirty="0" err="1">
                <a:solidFill>
                  <a:schemeClr val="tx1"/>
                </a:solidFill>
              </a:rPr>
              <a:t>boolean</a:t>
            </a:r>
            <a:r>
              <a:rPr lang="en-US" sz="1400" dirty="0">
                <a:solidFill>
                  <a:schemeClr val="tx1"/>
                </a:solidFill>
              </a:rPr>
              <a:t>: </a:t>
            </a:r>
            <a:r>
              <a:rPr lang="en-US" sz="1400" b="1" dirty="0">
                <a:solidFill>
                  <a:schemeClr val="tx1"/>
                </a:solidFill>
              </a:rPr>
              <a:t>497</a:t>
            </a:r>
            <a:r>
              <a:rPr lang="en-US" sz="1400" dirty="0">
                <a:solidFill>
                  <a:schemeClr val="tx1"/>
                </a:solidFill>
              </a:rPr>
              <a:t>, Others: </a:t>
            </a:r>
            <a:r>
              <a:rPr lang="en-US" sz="1400" b="1" dirty="0">
                <a:solidFill>
                  <a:schemeClr val="tx1"/>
                </a:solidFill>
              </a:rPr>
              <a:t>153</a:t>
            </a:r>
            <a:r>
              <a:rPr lang="en-US" sz="1400" dirty="0">
                <a:solidFill>
                  <a:schemeClr val="tx1"/>
                </a:solidFill>
              </a:rPr>
              <a:t>]</a:t>
            </a:r>
          </a:p>
          <a:p>
            <a:pPr marL="1257300" lvl="2" indent="-342900">
              <a:buFontTx/>
              <a:buChar char="-"/>
            </a:pPr>
            <a:r>
              <a:rPr lang="en-US" dirty="0">
                <a:solidFill>
                  <a:schemeClr val="tx1"/>
                </a:solidFill>
              </a:rPr>
              <a:t>Toxicity: </a:t>
            </a:r>
            <a:r>
              <a:rPr lang="en-US" b="1" dirty="0">
                <a:solidFill>
                  <a:schemeClr val="tx1"/>
                </a:solidFill>
              </a:rPr>
              <a:t>116</a:t>
            </a:r>
            <a:r>
              <a:rPr lang="en-US" dirty="0">
                <a:solidFill>
                  <a:schemeClr val="tx1"/>
                </a:solidFill>
              </a:rPr>
              <a:t> </a:t>
            </a:r>
            <a:r>
              <a:rPr lang="en-US" sz="1400" dirty="0">
                <a:solidFill>
                  <a:schemeClr val="tx1"/>
                </a:solidFill>
              </a:rPr>
              <a:t>[Different type than expected, got list instead of string or None]</a:t>
            </a:r>
          </a:p>
          <a:p>
            <a:pPr lvl="1"/>
            <a:endParaRPr lang="en-US" sz="1600" dirty="0">
              <a:solidFill>
                <a:schemeClr val="tx1"/>
              </a:solidFill>
            </a:endParaRPr>
          </a:p>
          <a:p>
            <a:pPr marL="1257300" lvl="2" indent="-342900">
              <a:buFontTx/>
              <a:buChar char="-"/>
            </a:pPr>
            <a:endParaRPr lang="en-US" dirty="0">
              <a:solidFill>
                <a:schemeClr val="tx1"/>
              </a:solidFill>
            </a:endParaRPr>
          </a:p>
        </p:txBody>
      </p:sp>
      <p:graphicFrame>
        <p:nvGraphicFramePr>
          <p:cNvPr id="3" name="Table 2">
            <a:extLst>
              <a:ext uri="{FF2B5EF4-FFF2-40B4-BE49-F238E27FC236}">
                <a16:creationId xmlns:a16="http://schemas.microsoft.com/office/drawing/2014/main" id="{0405FB7B-FF3C-4665-8A4A-B155FF7D43B6}"/>
              </a:ext>
            </a:extLst>
          </p:cNvPr>
          <p:cNvGraphicFramePr>
            <a:graphicFrameLocks noGrp="1"/>
          </p:cNvGraphicFramePr>
          <p:nvPr>
            <p:extLst/>
          </p:nvPr>
        </p:nvGraphicFramePr>
        <p:xfrm>
          <a:off x="2032000" y="2309625"/>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39289403"/>
                    </a:ext>
                  </a:extLst>
                </a:gridCol>
                <a:gridCol w="2032000">
                  <a:extLst>
                    <a:ext uri="{9D8B030D-6E8A-4147-A177-3AD203B41FA5}">
                      <a16:colId xmlns:a16="http://schemas.microsoft.com/office/drawing/2014/main" val="1779456699"/>
                    </a:ext>
                  </a:extLst>
                </a:gridCol>
                <a:gridCol w="2032000">
                  <a:extLst>
                    <a:ext uri="{9D8B030D-6E8A-4147-A177-3AD203B41FA5}">
                      <a16:colId xmlns:a16="http://schemas.microsoft.com/office/drawing/2014/main" val="4130504538"/>
                    </a:ext>
                  </a:extLst>
                </a:gridCol>
                <a:gridCol w="2032000">
                  <a:extLst>
                    <a:ext uri="{9D8B030D-6E8A-4147-A177-3AD203B41FA5}">
                      <a16:colId xmlns:a16="http://schemas.microsoft.com/office/drawing/2014/main" val="609369795"/>
                    </a:ext>
                  </a:extLst>
                </a:gridCol>
              </a:tblGrid>
              <a:tr h="370840">
                <a:tc>
                  <a:txBody>
                    <a:bodyPr/>
                    <a:lstStyle/>
                    <a:p>
                      <a:pPr algn="ctr"/>
                      <a:r>
                        <a:rPr lang="en-US" dirty="0"/>
                        <a:t>Invalidity Reason</a:t>
                      </a:r>
                    </a:p>
                  </a:txBody>
                  <a:tcPr anchor="ctr"/>
                </a:tc>
                <a:tc>
                  <a:txBody>
                    <a:bodyPr/>
                    <a:lstStyle/>
                    <a:p>
                      <a:pPr algn="ctr"/>
                      <a:r>
                        <a:rPr lang="en-US" dirty="0"/>
                        <a:t>Death</a:t>
                      </a:r>
                    </a:p>
                  </a:txBody>
                  <a:tcPr anchor="ctr"/>
                </a:tc>
                <a:tc>
                  <a:txBody>
                    <a:bodyPr/>
                    <a:lstStyle/>
                    <a:p>
                      <a:pPr algn="ctr"/>
                      <a:r>
                        <a:rPr lang="en-US" dirty="0"/>
                        <a:t>Progression</a:t>
                      </a:r>
                    </a:p>
                  </a:txBody>
                  <a:tcPr anchor="ctr"/>
                </a:tc>
                <a:tc>
                  <a:txBody>
                    <a:bodyPr/>
                    <a:lstStyle/>
                    <a:p>
                      <a:pPr algn="ctr"/>
                      <a:r>
                        <a:rPr lang="en-US" dirty="0"/>
                        <a:t>Toxicity</a:t>
                      </a:r>
                    </a:p>
                  </a:txBody>
                  <a:tcPr anchor="ctr"/>
                </a:tc>
                <a:extLst>
                  <a:ext uri="{0D108BD9-81ED-4DB2-BD59-A6C34878D82A}">
                    <a16:rowId xmlns:a16="http://schemas.microsoft.com/office/drawing/2014/main" val="2728030969"/>
                  </a:ext>
                </a:extLst>
              </a:tr>
              <a:tr h="370840">
                <a:tc>
                  <a:txBody>
                    <a:bodyPr/>
                    <a:lstStyle/>
                    <a:p>
                      <a:pPr algn="ctr"/>
                      <a:r>
                        <a:rPr lang="en-US" dirty="0"/>
                        <a:t>Only Text</a:t>
                      </a:r>
                    </a:p>
                  </a:txBody>
                  <a:tcPr anchor="ctr"/>
                </a:tc>
                <a:tc>
                  <a:txBody>
                    <a:bodyPr/>
                    <a:lstStyle/>
                    <a:p>
                      <a:pPr algn="ctr"/>
                      <a:r>
                        <a:rPr lang="en-US" dirty="0"/>
                        <a:t>0</a:t>
                      </a:r>
                    </a:p>
                  </a:txBody>
                  <a:tcPr anchor="ctr"/>
                </a:tc>
                <a:tc>
                  <a:txBody>
                    <a:bodyPr/>
                    <a:lstStyle/>
                    <a:p>
                      <a:pPr algn="ctr"/>
                      <a:r>
                        <a:rPr lang="en-US" dirty="0"/>
                        <a:t>53</a:t>
                      </a:r>
                    </a:p>
                  </a:txBody>
                  <a:tcPr anchor="ctr"/>
                </a:tc>
                <a:tc>
                  <a:txBody>
                    <a:bodyPr/>
                    <a:lstStyle/>
                    <a:p>
                      <a:pPr algn="ctr"/>
                      <a:r>
                        <a:rPr lang="en-US" dirty="0"/>
                        <a:t>8</a:t>
                      </a:r>
                    </a:p>
                  </a:txBody>
                  <a:tcPr anchor="ctr"/>
                </a:tc>
                <a:extLst>
                  <a:ext uri="{0D108BD9-81ED-4DB2-BD59-A6C34878D82A}">
                    <a16:rowId xmlns:a16="http://schemas.microsoft.com/office/drawing/2014/main" val="2792210725"/>
                  </a:ext>
                </a:extLst>
              </a:tr>
              <a:tr h="370840">
                <a:tc>
                  <a:txBody>
                    <a:bodyPr/>
                    <a:lstStyle/>
                    <a:p>
                      <a:pPr algn="ctr"/>
                      <a:r>
                        <a:rPr lang="en-US" dirty="0"/>
                        <a:t>Invalid JSONs</a:t>
                      </a:r>
                    </a:p>
                  </a:txBody>
                  <a:tcPr anchor="ctr"/>
                </a:tc>
                <a:tc>
                  <a:txBody>
                    <a:bodyPr/>
                    <a:lstStyle/>
                    <a:p>
                      <a:pPr algn="ctr"/>
                      <a:r>
                        <a:rPr lang="en-US" dirty="0"/>
                        <a:t>1</a:t>
                      </a:r>
                    </a:p>
                  </a:txBody>
                  <a:tcPr anchor="ctr"/>
                </a:tc>
                <a:tc>
                  <a:txBody>
                    <a:bodyPr/>
                    <a:lstStyle/>
                    <a:p>
                      <a:pPr algn="ctr"/>
                      <a:r>
                        <a:rPr lang="en-US" dirty="0"/>
                        <a:t>264</a:t>
                      </a:r>
                    </a:p>
                  </a:txBody>
                  <a:tcPr anchor="ctr"/>
                </a:tc>
                <a:tc>
                  <a:txBody>
                    <a:bodyPr/>
                    <a:lstStyle/>
                    <a:p>
                      <a:pPr algn="ctr"/>
                      <a:r>
                        <a:rPr lang="en-US" dirty="0"/>
                        <a:t>6</a:t>
                      </a:r>
                    </a:p>
                  </a:txBody>
                  <a:tcPr anchor="ctr"/>
                </a:tc>
                <a:extLst>
                  <a:ext uri="{0D108BD9-81ED-4DB2-BD59-A6C34878D82A}">
                    <a16:rowId xmlns:a16="http://schemas.microsoft.com/office/drawing/2014/main" val="624315287"/>
                  </a:ext>
                </a:extLst>
              </a:tr>
              <a:tr h="370840">
                <a:tc>
                  <a:txBody>
                    <a:bodyPr/>
                    <a:lstStyle/>
                    <a:p>
                      <a:pPr algn="ctr"/>
                      <a:r>
                        <a:rPr lang="en-US" dirty="0"/>
                        <a:t>Total</a:t>
                      </a:r>
                    </a:p>
                  </a:txBody>
                  <a:tcPr anchor="ctr"/>
                </a:tc>
                <a:tc>
                  <a:txBody>
                    <a:bodyPr/>
                    <a:lstStyle/>
                    <a:p>
                      <a:pPr algn="ctr"/>
                      <a:r>
                        <a:rPr lang="en-US" dirty="0"/>
                        <a:t>1</a:t>
                      </a:r>
                    </a:p>
                  </a:txBody>
                  <a:tcPr anchor="ctr"/>
                </a:tc>
                <a:tc>
                  <a:txBody>
                    <a:bodyPr/>
                    <a:lstStyle/>
                    <a:p>
                      <a:pPr algn="ctr"/>
                      <a:r>
                        <a:rPr lang="en-US" dirty="0"/>
                        <a:t>307</a:t>
                      </a:r>
                    </a:p>
                  </a:txBody>
                  <a:tcPr anchor="ctr"/>
                </a:tc>
                <a:tc>
                  <a:txBody>
                    <a:bodyPr/>
                    <a:lstStyle/>
                    <a:p>
                      <a:pPr algn="ctr"/>
                      <a:r>
                        <a:rPr lang="en-US" dirty="0"/>
                        <a:t>14</a:t>
                      </a:r>
                    </a:p>
                  </a:txBody>
                  <a:tcPr anchor="ctr"/>
                </a:tc>
                <a:extLst>
                  <a:ext uri="{0D108BD9-81ED-4DB2-BD59-A6C34878D82A}">
                    <a16:rowId xmlns:a16="http://schemas.microsoft.com/office/drawing/2014/main" val="3673735762"/>
                  </a:ext>
                </a:extLst>
              </a:tr>
            </a:tbl>
          </a:graphicData>
        </a:graphic>
      </p:graphicFrame>
    </p:spTree>
    <p:extLst>
      <p:ext uri="{BB962C8B-B14F-4D97-AF65-F5344CB8AC3E}">
        <p14:creationId xmlns:p14="http://schemas.microsoft.com/office/powerpoint/2010/main" val="825433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8648AB-27A3-49D0-BE6C-9CAA4E68BFD0}"/>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solidFill>
                  <a:srgbClr val="2C9EDA"/>
                </a:solidFill>
              </a:rPr>
              <a:t>47</a:t>
            </a:fld>
            <a:endParaRPr lang="en-US" dirty="0">
              <a:solidFill>
                <a:srgbClr val="2C9EDA"/>
              </a:solidFill>
            </a:endParaRP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6" name="Title 5">
            <a:extLst>
              <a:ext uri="{FF2B5EF4-FFF2-40B4-BE49-F238E27FC236}">
                <a16:creationId xmlns:a16="http://schemas.microsoft.com/office/drawing/2014/main" id="{F713A988-404D-41F0-AE42-2490FDF58A79}"/>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Results</a:t>
            </a:r>
          </a:p>
        </p:txBody>
      </p:sp>
      <p:sp>
        <p:nvSpPr>
          <p:cNvPr id="9" name="Content Placeholder 4">
            <a:extLst>
              <a:ext uri="{FF2B5EF4-FFF2-40B4-BE49-F238E27FC236}">
                <a16:creationId xmlns:a16="http://schemas.microsoft.com/office/drawing/2014/main" id="{A0908735-D3AD-4E5F-AEC5-719AD87B2127}"/>
              </a:ext>
            </a:extLst>
          </p:cNvPr>
          <p:cNvSpPr txBox="1">
            <a:spLocks/>
          </p:cNvSpPr>
          <p:nvPr/>
        </p:nvSpPr>
        <p:spPr>
          <a:xfrm>
            <a:off x="762000" y="1140783"/>
            <a:ext cx="10972800" cy="498635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lvl="1"/>
            <a:endParaRPr lang="en-US" dirty="0">
              <a:solidFill>
                <a:schemeClr val="tx1"/>
              </a:solidFill>
            </a:endParaRPr>
          </a:p>
          <a:p>
            <a:pPr lvl="1"/>
            <a:endParaRPr lang="en-US" sz="1400" dirty="0">
              <a:solidFill>
                <a:schemeClr val="tx1"/>
              </a:solidFill>
            </a:endParaRPr>
          </a:p>
          <a:p>
            <a:pPr lvl="1"/>
            <a:endParaRPr lang="en-US" sz="1600" dirty="0">
              <a:solidFill>
                <a:schemeClr val="tx1"/>
              </a:solidFill>
            </a:endParaRPr>
          </a:p>
          <a:p>
            <a:pPr marL="1257300" lvl="2" indent="-342900">
              <a:buFontTx/>
              <a:buChar char="-"/>
            </a:pPr>
            <a:endParaRPr lang="en-US" dirty="0">
              <a:solidFill>
                <a:schemeClr val="tx1"/>
              </a:solidFill>
            </a:endParaRPr>
          </a:p>
        </p:txBody>
      </p:sp>
      <p:pic>
        <p:nvPicPr>
          <p:cNvPr id="7" name="Picture 6">
            <a:extLst>
              <a:ext uri="{FF2B5EF4-FFF2-40B4-BE49-F238E27FC236}">
                <a16:creationId xmlns:a16="http://schemas.microsoft.com/office/drawing/2014/main" id="{20A0F358-F4E0-4F33-AC60-B1D6FBD6D9D2}"/>
              </a:ext>
            </a:extLst>
          </p:cNvPr>
          <p:cNvPicPr>
            <a:picLocks noChangeAspect="1"/>
          </p:cNvPicPr>
          <p:nvPr/>
        </p:nvPicPr>
        <p:blipFill>
          <a:blip r:embed="rId2"/>
          <a:stretch>
            <a:fillRect/>
          </a:stretch>
        </p:blipFill>
        <p:spPr>
          <a:xfrm>
            <a:off x="2425254" y="1470306"/>
            <a:ext cx="7341491" cy="4656830"/>
          </a:xfrm>
          <a:prstGeom prst="rect">
            <a:avLst/>
          </a:prstGeom>
        </p:spPr>
      </p:pic>
    </p:spTree>
    <p:extLst>
      <p:ext uri="{BB962C8B-B14F-4D97-AF65-F5344CB8AC3E}">
        <p14:creationId xmlns:p14="http://schemas.microsoft.com/office/powerpoint/2010/main" val="3001727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Abdullah Bin Faiz</a:t>
            </a:r>
          </a:p>
          <a:p>
            <a:r>
              <a:rPr lang="en-US" sz="4400" b="1" dirty="0">
                <a:solidFill>
                  <a:schemeClr val="tx1"/>
                </a:solidFill>
              </a:rPr>
              <a:t>Work Done till MDR</a:t>
            </a:r>
          </a:p>
        </p:txBody>
      </p:sp>
    </p:spTree>
    <p:extLst>
      <p:ext uri="{BB962C8B-B14F-4D97-AF65-F5344CB8AC3E}">
        <p14:creationId xmlns:p14="http://schemas.microsoft.com/office/powerpoint/2010/main" val="3851677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MDR</a:t>
            </a: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4436792"/>
          </a:xfrm>
          <a:prstGeom prst="rect">
            <a:avLst/>
          </a:prstGeom>
          <a:noFill/>
        </p:spPr>
        <p:txBody>
          <a:bodyPr wrap="square" rtlCol="0">
            <a:spAutoFit/>
          </a:bodyPr>
          <a:lstStyle/>
          <a:p>
            <a:pPr>
              <a:lnSpc>
                <a:spcPct val="200000"/>
              </a:lnSpc>
            </a:pPr>
            <a:r>
              <a:rPr lang="en-US" b="1" dirty="0"/>
              <a:t>Inference Speeds</a:t>
            </a:r>
          </a:p>
          <a:p>
            <a:pPr marL="285750" indent="-285750">
              <a:lnSpc>
                <a:spcPct val="200000"/>
              </a:lnSpc>
              <a:buFontTx/>
              <a:buChar char="-"/>
            </a:pPr>
            <a:r>
              <a:rPr lang="en-US" dirty="0"/>
              <a:t>Looked into multiple libraries to boost up speed in Large Language Models (LLMs)</a:t>
            </a:r>
          </a:p>
          <a:p>
            <a:pPr marL="285750" indent="-285750">
              <a:lnSpc>
                <a:spcPct val="200000"/>
              </a:lnSpc>
              <a:buFontTx/>
              <a:buChar char="-"/>
            </a:pPr>
            <a:r>
              <a:rPr lang="en-US" dirty="0"/>
              <a:t>Compiled results of various implementations and settled on an approach</a:t>
            </a:r>
          </a:p>
          <a:p>
            <a:pPr marL="285750" indent="-285750">
              <a:lnSpc>
                <a:spcPct val="200000"/>
              </a:lnSpc>
              <a:buFontTx/>
              <a:buChar char="-"/>
            </a:pPr>
            <a:r>
              <a:rPr lang="en-US" b="1" dirty="0" err="1"/>
              <a:t>TensorRT</a:t>
            </a:r>
            <a:r>
              <a:rPr lang="en-US" b="1" dirty="0"/>
              <a:t>-LLM </a:t>
            </a:r>
            <a:r>
              <a:rPr lang="en-US" dirty="0"/>
              <a:t>proved viable for not just our project, but for DL team as a whole</a:t>
            </a:r>
          </a:p>
          <a:p>
            <a:pPr marL="285750" indent="-285750">
              <a:lnSpc>
                <a:spcPct val="200000"/>
              </a:lnSpc>
              <a:buFontTx/>
              <a:buChar char="-"/>
            </a:pPr>
            <a:r>
              <a:rPr lang="en-US" dirty="0"/>
              <a:t>Libraries that were tried include, but are not limited to:</a:t>
            </a:r>
            <a:endParaRPr lang="en-US" b="1" dirty="0"/>
          </a:p>
          <a:p>
            <a:pPr marL="742950" lvl="1" indent="-285750">
              <a:lnSpc>
                <a:spcPct val="200000"/>
              </a:lnSpc>
              <a:buFontTx/>
              <a:buChar char="-"/>
            </a:pPr>
            <a:r>
              <a:rPr lang="en-US" dirty="0" err="1"/>
              <a:t>TensorRT</a:t>
            </a:r>
            <a:r>
              <a:rPr lang="en-US" dirty="0"/>
              <a:t>-LLM</a:t>
            </a:r>
          </a:p>
          <a:p>
            <a:pPr marL="742950" lvl="1" indent="-285750">
              <a:lnSpc>
                <a:spcPct val="200000"/>
              </a:lnSpc>
              <a:buFontTx/>
              <a:buChar char="-"/>
            </a:pPr>
            <a:r>
              <a:rPr lang="en-US" dirty="0"/>
              <a:t>Optimum</a:t>
            </a:r>
          </a:p>
          <a:p>
            <a:pPr marL="742950" lvl="1" indent="-285750">
              <a:lnSpc>
                <a:spcPct val="200000"/>
              </a:lnSpc>
              <a:buFontTx/>
              <a:buChar char="-"/>
            </a:pPr>
            <a:r>
              <a:rPr lang="en-US" dirty="0" err="1"/>
              <a:t>PyTorch</a:t>
            </a:r>
            <a:r>
              <a:rPr lang="en-US" dirty="0"/>
              <a:t> 2.0 (Flash Attention, compile, etc.)</a:t>
            </a:r>
          </a:p>
        </p:txBody>
      </p:sp>
    </p:spTree>
    <p:extLst>
      <p:ext uri="{BB962C8B-B14F-4D97-AF65-F5344CB8AC3E}">
        <p14:creationId xmlns:p14="http://schemas.microsoft.com/office/powerpoint/2010/main" val="172247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Problem Statement</a:t>
            </a: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11" name="TextBox 10">
            <a:extLst>
              <a:ext uri="{FF2B5EF4-FFF2-40B4-BE49-F238E27FC236}">
                <a16:creationId xmlns:a16="http://schemas.microsoft.com/office/drawing/2014/main" id="{5BAF9B40-E6CE-4AC6-B51B-2BFE5FA77F7F}"/>
              </a:ext>
            </a:extLst>
          </p:cNvPr>
          <p:cNvSpPr txBox="1"/>
          <p:nvPr/>
        </p:nvSpPr>
        <p:spPr>
          <a:xfrm>
            <a:off x="643467" y="1547173"/>
            <a:ext cx="11101690" cy="5109091"/>
          </a:xfrm>
          <a:prstGeom prst="rect">
            <a:avLst/>
          </a:prstGeom>
          <a:noFill/>
        </p:spPr>
        <p:txBody>
          <a:bodyPr wrap="square" rtlCol="0">
            <a:spAutoFit/>
          </a:bodyPr>
          <a:lstStyle/>
          <a:p>
            <a:pPr algn="ctr">
              <a:lnSpc>
                <a:spcPct val="200000"/>
              </a:lnSpc>
            </a:pPr>
            <a:r>
              <a:rPr lang="en-US" sz="2800" b="1" dirty="0"/>
              <a:t>“Requirement of cancer diagnosis label extraction </a:t>
            </a:r>
          </a:p>
          <a:p>
            <a:pPr algn="ctr">
              <a:lnSpc>
                <a:spcPct val="200000"/>
              </a:lnSpc>
            </a:pPr>
            <a:r>
              <a:rPr lang="en-US" sz="2800" b="1" dirty="0"/>
              <a:t>from EHR Provider Notes using LLMs.”</a:t>
            </a:r>
            <a:endParaRPr lang="en-US" sz="2800" dirty="0"/>
          </a:p>
          <a:p>
            <a:pPr>
              <a:lnSpc>
                <a:spcPct val="200000"/>
              </a:lnSpc>
            </a:pPr>
            <a:r>
              <a:rPr lang="en-US" sz="2000" dirty="0"/>
              <a:t>	- Steps:</a:t>
            </a:r>
          </a:p>
          <a:p>
            <a:pPr>
              <a:lnSpc>
                <a:spcPct val="200000"/>
              </a:lnSpc>
            </a:pPr>
            <a:r>
              <a:rPr lang="en-US" sz="2000" dirty="0"/>
              <a:t>		1. Not to go for direct extraction of cancer labels</a:t>
            </a:r>
          </a:p>
          <a:p>
            <a:pPr>
              <a:lnSpc>
                <a:spcPct val="200000"/>
              </a:lnSpc>
            </a:pPr>
            <a:r>
              <a:rPr lang="en-US" sz="2000" dirty="0"/>
              <a:t>		2. Focus on factors directly related to cancer diagnosis</a:t>
            </a:r>
          </a:p>
          <a:p>
            <a:pPr>
              <a:lnSpc>
                <a:spcPct val="200000"/>
              </a:lnSpc>
            </a:pPr>
            <a:r>
              <a:rPr lang="en-US" sz="2000" dirty="0"/>
              <a:t>		3. Focus on quality of predictions to avoid missed cases, hallucinations, faulty outputs</a:t>
            </a:r>
          </a:p>
          <a:p>
            <a:endParaRPr lang="en-US" dirty="0"/>
          </a:p>
          <a:p>
            <a:endParaRPr lang="en-US" dirty="0"/>
          </a:p>
          <a:p>
            <a:endParaRPr lang="en-US" dirty="0"/>
          </a:p>
        </p:txBody>
      </p:sp>
    </p:spTree>
    <p:extLst>
      <p:ext uri="{BB962C8B-B14F-4D97-AF65-F5344CB8AC3E}">
        <p14:creationId xmlns:p14="http://schemas.microsoft.com/office/powerpoint/2010/main" val="289527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MDR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558807"/>
          </a:xfrm>
          <a:prstGeom prst="rect">
            <a:avLst/>
          </a:prstGeom>
          <a:noFill/>
        </p:spPr>
        <p:txBody>
          <a:bodyPr wrap="square" rtlCol="0">
            <a:spAutoFit/>
          </a:bodyPr>
          <a:lstStyle/>
          <a:p>
            <a:pPr>
              <a:lnSpc>
                <a:spcPct val="200000"/>
              </a:lnSpc>
            </a:pPr>
            <a:r>
              <a:rPr lang="en-US" b="1" dirty="0"/>
              <a:t>Results</a:t>
            </a:r>
          </a:p>
        </p:txBody>
      </p:sp>
      <p:pic>
        <p:nvPicPr>
          <p:cNvPr id="5" name="Picture 4">
            <a:extLst>
              <a:ext uri="{FF2B5EF4-FFF2-40B4-BE49-F238E27FC236}">
                <a16:creationId xmlns:a16="http://schemas.microsoft.com/office/drawing/2014/main" id="{5D635C53-3F36-4F37-8501-14750ED9DBAC}"/>
              </a:ext>
            </a:extLst>
          </p:cNvPr>
          <p:cNvPicPr>
            <a:picLocks noChangeAspect="1"/>
          </p:cNvPicPr>
          <p:nvPr/>
        </p:nvPicPr>
        <p:blipFill>
          <a:blip r:embed="rId2"/>
          <a:stretch>
            <a:fillRect/>
          </a:stretch>
        </p:blipFill>
        <p:spPr>
          <a:xfrm>
            <a:off x="2141245" y="1283677"/>
            <a:ext cx="7248940" cy="4832626"/>
          </a:xfrm>
          <a:prstGeom prst="rect">
            <a:avLst/>
          </a:prstGeom>
        </p:spPr>
      </p:pic>
    </p:spTree>
    <p:extLst>
      <p:ext uri="{BB962C8B-B14F-4D97-AF65-F5344CB8AC3E}">
        <p14:creationId xmlns:p14="http://schemas.microsoft.com/office/powerpoint/2010/main" val="1001316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MDR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3882794"/>
          </a:xfrm>
          <a:prstGeom prst="rect">
            <a:avLst/>
          </a:prstGeom>
          <a:noFill/>
        </p:spPr>
        <p:txBody>
          <a:bodyPr wrap="square" rtlCol="0">
            <a:spAutoFit/>
          </a:bodyPr>
          <a:lstStyle/>
          <a:p>
            <a:pPr>
              <a:lnSpc>
                <a:spcPct val="200000"/>
              </a:lnSpc>
            </a:pPr>
            <a:r>
              <a:rPr lang="en-US" b="1" dirty="0"/>
              <a:t>Large Language Models</a:t>
            </a:r>
          </a:p>
          <a:p>
            <a:pPr marL="285750" indent="-285750">
              <a:lnSpc>
                <a:spcPct val="200000"/>
              </a:lnSpc>
              <a:buFontTx/>
              <a:buChar char="-"/>
            </a:pPr>
            <a:r>
              <a:rPr lang="en-US" dirty="0"/>
              <a:t>Experimented with different LLMs to check which one performed the best for our use case</a:t>
            </a:r>
          </a:p>
          <a:p>
            <a:pPr marL="285750" indent="-285750">
              <a:lnSpc>
                <a:spcPct val="200000"/>
              </a:lnSpc>
              <a:buFontTx/>
              <a:buChar char="-"/>
            </a:pPr>
            <a:r>
              <a:rPr lang="en-US" dirty="0"/>
              <a:t>Includes but is not limited to:</a:t>
            </a:r>
          </a:p>
          <a:p>
            <a:pPr marL="742950" lvl="1" indent="-285750">
              <a:lnSpc>
                <a:spcPct val="200000"/>
              </a:lnSpc>
              <a:buFontTx/>
              <a:buChar char="-"/>
            </a:pPr>
            <a:r>
              <a:rPr lang="en-US" dirty="0" err="1"/>
              <a:t>Mixtral</a:t>
            </a:r>
            <a:r>
              <a:rPr lang="en-US" dirty="0"/>
              <a:t> 8x7B</a:t>
            </a:r>
          </a:p>
          <a:p>
            <a:pPr marL="742950" lvl="1" indent="-285750">
              <a:lnSpc>
                <a:spcPct val="200000"/>
              </a:lnSpc>
              <a:buFontTx/>
              <a:buChar char="-"/>
            </a:pPr>
            <a:r>
              <a:rPr lang="en-US" dirty="0" err="1"/>
              <a:t>CodeLlama</a:t>
            </a:r>
            <a:endParaRPr lang="en-US" dirty="0"/>
          </a:p>
          <a:p>
            <a:pPr marL="742950" lvl="1" indent="-285750">
              <a:lnSpc>
                <a:spcPct val="200000"/>
              </a:lnSpc>
              <a:buFontTx/>
              <a:buChar char="-"/>
            </a:pPr>
            <a:r>
              <a:rPr lang="en-US" dirty="0"/>
              <a:t>Phi-2</a:t>
            </a:r>
          </a:p>
          <a:p>
            <a:pPr marL="742950" lvl="1" indent="-285750">
              <a:lnSpc>
                <a:spcPct val="200000"/>
              </a:lnSpc>
              <a:buFontTx/>
              <a:buChar char="-"/>
            </a:pPr>
            <a:r>
              <a:rPr lang="en-US" dirty="0"/>
              <a:t>Gemma</a:t>
            </a:r>
          </a:p>
        </p:txBody>
      </p:sp>
    </p:spTree>
    <p:extLst>
      <p:ext uri="{BB962C8B-B14F-4D97-AF65-F5344CB8AC3E}">
        <p14:creationId xmlns:p14="http://schemas.microsoft.com/office/powerpoint/2010/main" val="62652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sz="4400" b="1" dirty="0">
                <a:solidFill>
                  <a:schemeClr val="tx1"/>
                </a:solidFill>
              </a:rPr>
              <a:t>Work Done till CDR</a:t>
            </a:r>
          </a:p>
        </p:txBody>
      </p:sp>
    </p:spTree>
    <p:extLst>
      <p:ext uri="{BB962C8B-B14F-4D97-AF65-F5344CB8AC3E}">
        <p14:creationId xmlns:p14="http://schemas.microsoft.com/office/powerpoint/2010/main" val="2868117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3328796"/>
          </a:xfrm>
          <a:prstGeom prst="rect">
            <a:avLst/>
          </a:prstGeom>
          <a:noFill/>
        </p:spPr>
        <p:txBody>
          <a:bodyPr wrap="square" rtlCol="0">
            <a:spAutoFit/>
          </a:bodyPr>
          <a:lstStyle/>
          <a:p>
            <a:pPr>
              <a:lnSpc>
                <a:spcPct val="200000"/>
              </a:lnSpc>
            </a:pPr>
            <a:r>
              <a:rPr lang="en-US" b="1" dirty="0" err="1"/>
              <a:t>TensorRT</a:t>
            </a:r>
            <a:endParaRPr lang="en-US" b="1" dirty="0"/>
          </a:p>
          <a:p>
            <a:pPr marL="285750" indent="-285750">
              <a:lnSpc>
                <a:spcPct val="200000"/>
              </a:lnSpc>
              <a:buFontTx/>
              <a:buChar char="-"/>
            </a:pPr>
            <a:r>
              <a:rPr lang="en-US" dirty="0"/>
              <a:t>Generalized framework for all deep neural networks (not just LLMs)</a:t>
            </a:r>
          </a:p>
          <a:p>
            <a:pPr marL="285750" indent="-285750">
              <a:lnSpc>
                <a:spcPct val="200000"/>
              </a:lnSpc>
              <a:buFontTx/>
              <a:buChar char="-"/>
            </a:pPr>
            <a:r>
              <a:rPr lang="en-US" dirty="0"/>
              <a:t>ONNX Runtime implementation</a:t>
            </a:r>
          </a:p>
          <a:p>
            <a:pPr marL="285750" indent="-285750">
              <a:lnSpc>
                <a:spcPct val="200000"/>
              </a:lnSpc>
              <a:buFontTx/>
              <a:buChar char="-"/>
            </a:pPr>
            <a:r>
              <a:rPr lang="en-US" dirty="0"/>
              <a:t>Set up a proof-of-concept for </a:t>
            </a:r>
            <a:r>
              <a:rPr lang="en-US" dirty="0" err="1"/>
              <a:t>TensorRT</a:t>
            </a:r>
            <a:endParaRPr lang="en-US" dirty="0"/>
          </a:p>
          <a:p>
            <a:pPr marL="285750" indent="-285750">
              <a:lnSpc>
                <a:spcPct val="200000"/>
              </a:lnSpc>
              <a:buFontTx/>
              <a:buChar char="-"/>
            </a:pPr>
            <a:r>
              <a:rPr lang="en-US" dirty="0"/>
              <a:t>Implement and convert Sentence Embeddings model into ONNX graph</a:t>
            </a:r>
          </a:p>
          <a:p>
            <a:pPr marL="742950" lvl="1" indent="-285750">
              <a:lnSpc>
                <a:spcPct val="200000"/>
              </a:lnSpc>
              <a:buFontTx/>
              <a:buChar char="-"/>
            </a:pPr>
            <a:r>
              <a:rPr lang="en-US" dirty="0"/>
              <a:t>Results were not exemplary but was noticeable to a good degree</a:t>
            </a:r>
          </a:p>
        </p:txBody>
      </p:sp>
    </p:spTree>
    <p:extLst>
      <p:ext uri="{BB962C8B-B14F-4D97-AF65-F5344CB8AC3E}">
        <p14:creationId xmlns:p14="http://schemas.microsoft.com/office/powerpoint/2010/main" val="873828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2774799"/>
          </a:xfrm>
          <a:prstGeom prst="rect">
            <a:avLst/>
          </a:prstGeom>
          <a:noFill/>
        </p:spPr>
        <p:txBody>
          <a:bodyPr wrap="square" rtlCol="0">
            <a:spAutoFit/>
          </a:bodyPr>
          <a:lstStyle/>
          <a:p>
            <a:pPr>
              <a:lnSpc>
                <a:spcPct val="200000"/>
              </a:lnSpc>
            </a:pPr>
            <a:r>
              <a:rPr lang="en-US" b="1" dirty="0"/>
              <a:t>Cancer Notes Preprocessing</a:t>
            </a:r>
          </a:p>
          <a:p>
            <a:pPr marL="285750" indent="-285750">
              <a:lnSpc>
                <a:spcPct val="200000"/>
              </a:lnSpc>
              <a:buFontTx/>
              <a:buChar char="-"/>
            </a:pPr>
            <a:r>
              <a:rPr lang="en-US" dirty="0"/>
              <a:t>Pipeline established with </a:t>
            </a:r>
            <a:r>
              <a:rPr lang="en-US" dirty="0" err="1"/>
              <a:t>Asad</a:t>
            </a:r>
            <a:r>
              <a:rPr lang="en-US" dirty="0"/>
              <a:t> Afzal to preprocess all Cancer notes</a:t>
            </a:r>
          </a:p>
          <a:p>
            <a:pPr marL="285750" indent="-285750">
              <a:lnSpc>
                <a:spcPct val="200000"/>
              </a:lnSpc>
              <a:buFontTx/>
              <a:buChar char="-"/>
            </a:pPr>
            <a:r>
              <a:rPr lang="en-US" dirty="0"/>
              <a:t>Intuition was to have a ready-made dataset of Cancer notes to process in future projects</a:t>
            </a:r>
          </a:p>
          <a:p>
            <a:pPr marL="285750" indent="-285750">
              <a:lnSpc>
                <a:spcPct val="200000"/>
              </a:lnSpc>
              <a:buFontTx/>
              <a:buChar char="-"/>
            </a:pPr>
            <a:r>
              <a:rPr lang="en-US" dirty="0"/>
              <a:t>Approx. 250,000 Cancer notes (C18, C34, C50, C61, C90) preprocessed and stored in MongoDB + 2 backups</a:t>
            </a:r>
          </a:p>
        </p:txBody>
      </p:sp>
    </p:spTree>
    <p:extLst>
      <p:ext uri="{BB962C8B-B14F-4D97-AF65-F5344CB8AC3E}">
        <p14:creationId xmlns:p14="http://schemas.microsoft.com/office/powerpoint/2010/main" val="2587142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6AF2-ACC5-47B6-BE41-F404BF910D75}"/>
              </a:ext>
            </a:extLst>
          </p:cNvPr>
          <p:cNvSpPr>
            <a:spLocks noGrp="1"/>
          </p:cNvSpPr>
          <p:nvPr>
            <p:ph type="title"/>
          </p:nvPr>
        </p:nvSpPr>
        <p:spPr>
          <a:xfrm>
            <a:off x="609600" y="175535"/>
            <a:ext cx="10972800" cy="878787"/>
          </a:xfrm>
        </p:spPr>
        <p:txBody>
          <a:bodyPr/>
          <a:lstStyle/>
          <a:p>
            <a:r>
              <a:rPr lang="en-US" sz="3600" dirty="0"/>
              <a:t>Work Done till CDR</a:t>
            </a:r>
          </a:p>
        </p:txBody>
      </p:sp>
      <p:graphicFrame>
        <p:nvGraphicFramePr>
          <p:cNvPr id="4" name="Content Placeholder 3">
            <a:extLst>
              <a:ext uri="{FF2B5EF4-FFF2-40B4-BE49-F238E27FC236}">
                <a16:creationId xmlns:a16="http://schemas.microsoft.com/office/drawing/2014/main" id="{F5E94972-B0C2-42C8-9AEE-4368E1939BBF}"/>
              </a:ext>
            </a:extLst>
          </p:cNvPr>
          <p:cNvGraphicFramePr>
            <a:graphicFrameLocks noGrp="1"/>
          </p:cNvGraphicFramePr>
          <p:nvPr>
            <p:ph idx="1"/>
            <p:extLst>
              <p:ext uri="{D42A27DB-BD31-4B8C-83A1-F6EECF244321}">
                <p14:modId xmlns:p14="http://schemas.microsoft.com/office/powerpoint/2010/main" val="19998815"/>
              </p:ext>
            </p:extLst>
          </p:nvPr>
        </p:nvGraphicFramePr>
        <p:xfrm>
          <a:off x="0" y="2926080"/>
          <a:ext cx="12192000" cy="1476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92254579-71D3-486B-8024-74F6EE5DA29E}"/>
              </a:ext>
            </a:extLst>
          </p:cNvPr>
          <p:cNvGraphicFramePr>
            <a:graphicFrameLocks/>
          </p:cNvGraphicFramePr>
          <p:nvPr>
            <p:extLst>
              <p:ext uri="{D42A27DB-BD31-4B8C-83A1-F6EECF244321}">
                <p14:modId xmlns:p14="http://schemas.microsoft.com/office/powerpoint/2010/main" val="852898781"/>
              </p:ext>
            </p:extLst>
          </p:nvPr>
        </p:nvGraphicFramePr>
        <p:xfrm>
          <a:off x="7811588" y="1645123"/>
          <a:ext cx="1598021" cy="7053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6" name="Group 5">
            <a:extLst>
              <a:ext uri="{FF2B5EF4-FFF2-40B4-BE49-F238E27FC236}">
                <a16:creationId xmlns:a16="http://schemas.microsoft.com/office/drawing/2014/main" id="{39E9955D-5123-44AB-8348-D71E56368B8E}"/>
              </a:ext>
            </a:extLst>
          </p:cNvPr>
          <p:cNvGrpSpPr/>
          <p:nvPr/>
        </p:nvGrpSpPr>
        <p:grpSpPr>
          <a:xfrm>
            <a:off x="9764146" y="1757791"/>
            <a:ext cx="396918" cy="464319"/>
            <a:chOff x="3544711" y="505892"/>
            <a:chExt cx="396918" cy="464319"/>
          </a:xfrm>
        </p:grpSpPr>
        <p:sp>
          <p:nvSpPr>
            <p:cNvPr id="7" name="Arrow: Right 6">
              <a:extLst>
                <a:ext uri="{FF2B5EF4-FFF2-40B4-BE49-F238E27FC236}">
                  <a16:creationId xmlns:a16="http://schemas.microsoft.com/office/drawing/2014/main" id="{F8DCFD11-7491-411E-9B99-A45B16108EEF}"/>
                </a:ext>
              </a:extLst>
            </p:cNvPr>
            <p:cNvSpPr/>
            <p:nvPr/>
          </p:nvSpPr>
          <p:spPr>
            <a:xfrm>
              <a:off x="3544711" y="505892"/>
              <a:ext cx="396918" cy="464319"/>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sp>
          <p:nvSpPr>
            <p:cNvPr id="8" name="Arrow: Right 4">
              <a:extLst>
                <a:ext uri="{FF2B5EF4-FFF2-40B4-BE49-F238E27FC236}">
                  <a16:creationId xmlns:a16="http://schemas.microsoft.com/office/drawing/2014/main" id="{A1BF3BC8-3204-4FD5-8600-FB7C1ED684F0}"/>
                </a:ext>
              </a:extLst>
            </p:cNvPr>
            <p:cNvSpPr txBox="1"/>
            <p:nvPr/>
          </p:nvSpPr>
          <p:spPr>
            <a:xfrm>
              <a:off x="3544711" y="598756"/>
              <a:ext cx="277843" cy="2785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grpSp>
        <p:nvGrpSpPr>
          <p:cNvPr id="9" name="Group 8">
            <a:extLst>
              <a:ext uri="{FF2B5EF4-FFF2-40B4-BE49-F238E27FC236}">
                <a16:creationId xmlns:a16="http://schemas.microsoft.com/office/drawing/2014/main" id="{4BD859A7-17F7-40AB-B799-48219BD9A698}"/>
              </a:ext>
            </a:extLst>
          </p:cNvPr>
          <p:cNvGrpSpPr/>
          <p:nvPr/>
        </p:nvGrpSpPr>
        <p:grpSpPr>
          <a:xfrm rot="16200000">
            <a:off x="8412140" y="2501991"/>
            <a:ext cx="396918" cy="464319"/>
            <a:chOff x="3544711" y="505892"/>
            <a:chExt cx="396918" cy="464319"/>
          </a:xfrm>
        </p:grpSpPr>
        <p:sp>
          <p:nvSpPr>
            <p:cNvPr id="10" name="Arrow: Right 9">
              <a:extLst>
                <a:ext uri="{FF2B5EF4-FFF2-40B4-BE49-F238E27FC236}">
                  <a16:creationId xmlns:a16="http://schemas.microsoft.com/office/drawing/2014/main" id="{9088693C-2F37-49A5-9D8B-B948116908F8}"/>
                </a:ext>
              </a:extLst>
            </p:cNvPr>
            <p:cNvSpPr/>
            <p:nvPr/>
          </p:nvSpPr>
          <p:spPr>
            <a:xfrm>
              <a:off x="3544711" y="505892"/>
              <a:ext cx="396918" cy="464319"/>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94620681-A1C9-43C2-A64D-698A8B3914D7}"/>
                </a:ext>
              </a:extLst>
            </p:cNvPr>
            <p:cNvSpPr txBox="1"/>
            <p:nvPr/>
          </p:nvSpPr>
          <p:spPr>
            <a:xfrm>
              <a:off x="3544711" y="598756"/>
              <a:ext cx="277843" cy="2785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graphicFrame>
        <p:nvGraphicFramePr>
          <p:cNvPr id="12" name="Content Placeholder 3">
            <a:extLst>
              <a:ext uri="{FF2B5EF4-FFF2-40B4-BE49-F238E27FC236}">
                <a16:creationId xmlns:a16="http://schemas.microsoft.com/office/drawing/2014/main" id="{B569CDE6-D0C8-46A4-A2C7-5BBDCFDB234A}"/>
              </a:ext>
            </a:extLst>
          </p:cNvPr>
          <p:cNvGraphicFramePr>
            <a:graphicFrameLocks/>
          </p:cNvGraphicFramePr>
          <p:nvPr>
            <p:extLst>
              <p:ext uri="{D42A27DB-BD31-4B8C-83A1-F6EECF244321}">
                <p14:modId xmlns:p14="http://schemas.microsoft.com/office/powerpoint/2010/main" val="285175007"/>
              </p:ext>
            </p:extLst>
          </p:nvPr>
        </p:nvGraphicFramePr>
        <p:xfrm>
          <a:off x="10515601" y="1629885"/>
          <a:ext cx="1598021" cy="70539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073553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2774799"/>
          </a:xfrm>
          <a:prstGeom prst="rect">
            <a:avLst/>
          </a:prstGeom>
          <a:noFill/>
        </p:spPr>
        <p:txBody>
          <a:bodyPr wrap="square" rtlCol="0">
            <a:spAutoFit/>
          </a:bodyPr>
          <a:lstStyle/>
          <a:p>
            <a:pPr>
              <a:lnSpc>
                <a:spcPct val="200000"/>
              </a:lnSpc>
            </a:pPr>
            <a:r>
              <a:rPr lang="en-US" b="1" dirty="0"/>
              <a:t>Cancer Notes Processing</a:t>
            </a:r>
          </a:p>
          <a:p>
            <a:pPr marL="285750" indent="-285750">
              <a:lnSpc>
                <a:spcPct val="200000"/>
              </a:lnSpc>
              <a:buFontTx/>
              <a:buChar char="-"/>
            </a:pPr>
            <a:r>
              <a:rPr lang="en-US" dirty="0"/>
              <a:t>Preliminary steps taken to check applicability of Cancer notes processing on LLM</a:t>
            </a:r>
          </a:p>
          <a:p>
            <a:pPr marL="742950" lvl="1" indent="-285750">
              <a:lnSpc>
                <a:spcPct val="200000"/>
              </a:lnSpc>
              <a:buFontTx/>
              <a:buChar char="-"/>
            </a:pPr>
            <a:r>
              <a:rPr lang="en-US" dirty="0"/>
              <a:t>Extremely small sample of notes selected</a:t>
            </a:r>
          </a:p>
          <a:p>
            <a:pPr marL="742950" lvl="1" indent="-285750">
              <a:lnSpc>
                <a:spcPct val="200000"/>
              </a:lnSpc>
              <a:buFontTx/>
              <a:buChar char="-"/>
            </a:pPr>
            <a:r>
              <a:rPr lang="en-US" dirty="0"/>
              <a:t>Devised initial prompt and schema to capture everything Cancer related</a:t>
            </a:r>
          </a:p>
          <a:p>
            <a:pPr marL="742950" lvl="1" indent="-285750">
              <a:lnSpc>
                <a:spcPct val="200000"/>
              </a:lnSpc>
              <a:buFontTx/>
              <a:buChar char="-"/>
            </a:pPr>
            <a:r>
              <a:rPr lang="en-US" dirty="0"/>
              <a:t>Initial results proved promising, but more work needed to be done</a:t>
            </a:r>
          </a:p>
        </p:txBody>
      </p:sp>
    </p:spTree>
    <p:extLst>
      <p:ext uri="{BB962C8B-B14F-4D97-AF65-F5344CB8AC3E}">
        <p14:creationId xmlns:p14="http://schemas.microsoft.com/office/powerpoint/2010/main" val="308173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4436792"/>
          </a:xfrm>
          <a:prstGeom prst="rect">
            <a:avLst/>
          </a:prstGeom>
          <a:noFill/>
        </p:spPr>
        <p:txBody>
          <a:bodyPr wrap="square" rtlCol="0">
            <a:spAutoFit/>
          </a:bodyPr>
          <a:lstStyle/>
          <a:p>
            <a:pPr>
              <a:lnSpc>
                <a:spcPct val="200000"/>
              </a:lnSpc>
            </a:pPr>
            <a:r>
              <a:rPr lang="en-US" b="1" dirty="0"/>
              <a:t>Cancer Notes Processing</a:t>
            </a:r>
          </a:p>
          <a:p>
            <a:pPr marL="285750" indent="-285750">
              <a:lnSpc>
                <a:spcPct val="200000"/>
              </a:lnSpc>
              <a:buFontTx/>
              <a:buChar char="-"/>
            </a:pPr>
            <a:r>
              <a:rPr lang="en-US" dirty="0"/>
              <a:t>Selected Breast Cancer notes on basis of quantity</a:t>
            </a:r>
          </a:p>
          <a:p>
            <a:pPr marL="285750" indent="-285750">
              <a:lnSpc>
                <a:spcPct val="200000"/>
              </a:lnSpc>
              <a:buFontTx/>
              <a:buChar char="-"/>
            </a:pPr>
            <a:r>
              <a:rPr lang="en-US" dirty="0"/>
              <a:t>Research on how Breast Cancer can be detected</a:t>
            </a:r>
          </a:p>
          <a:p>
            <a:pPr marL="285750" indent="-285750">
              <a:lnSpc>
                <a:spcPct val="200000"/>
              </a:lnSpc>
              <a:buFontTx/>
              <a:buChar char="-"/>
            </a:pPr>
            <a:r>
              <a:rPr lang="en-US" dirty="0"/>
              <a:t>Attributes chosen for capturing information from notes (included but not limited to):</a:t>
            </a:r>
          </a:p>
          <a:p>
            <a:pPr marL="742950" lvl="1" indent="-285750">
              <a:lnSpc>
                <a:spcPct val="200000"/>
              </a:lnSpc>
              <a:buFontTx/>
              <a:buChar char="-"/>
            </a:pPr>
            <a:r>
              <a:rPr lang="en-US" dirty="0"/>
              <a:t>Tumors</a:t>
            </a:r>
          </a:p>
          <a:p>
            <a:pPr marL="742950" lvl="1" indent="-285750">
              <a:lnSpc>
                <a:spcPct val="200000"/>
              </a:lnSpc>
              <a:buFontTx/>
              <a:buChar char="-"/>
            </a:pPr>
            <a:r>
              <a:rPr lang="en-US" dirty="0"/>
              <a:t>Staging</a:t>
            </a:r>
          </a:p>
          <a:p>
            <a:pPr marL="742950" lvl="1" indent="-285750">
              <a:lnSpc>
                <a:spcPct val="200000"/>
              </a:lnSpc>
              <a:buFontTx/>
              <a:buChar char="-"/>
            </a:pPr>
            <a:r>
              <a:rPr lang="en-US" dirty="0"/>
              <a:t>Grade</a:t>
            </a:r>
          </a:p>
          <a:p>
            <a:pPr marL="742950" lvl="1" indent="-285750">
              <a:lnSpc>
                <a:spcPct val="200000"/>
              </a:lnSpc>
              <a:buFontTx/>
              <a:buChar char="-"/>
            </a:pPr>
            <a:r>
              <a:rPr lang="en-US" dirty="0"/>
              <a:t>Biomarkers</a:t>
            </a:r>
          </a:p>
        </p:txBody>
      </p:sp>
    </p:spTree>
    <p:extLst>
      <p:ext uri="{BB962C8B-B14F-4D97-AF65-F5344CB8AC3E}">
        <p14:creationId xmlns:p14="http://schemas.microsoft.com/office/powerpoint/2010/main" val="2834615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3328796"/>
          </a:xfrm>
          <a:prstGeom prst="rect">
            <a:avLst/>
          </a:prstGeom>
          <a:noFill/>
        </p:spPr>
        <p:txBody>
          <a:bodyPr wrap="square" rtlCol="0">
            <a:spAutoFit/>
          </a:bodyPr>
          <a:lstStyle/>
          <a:p>
            <a:pPr>
              <a:lnSpc>
                <a:spcPct val="200000"/>
              </a:lnSpc>
            </a:pPr>
            <a:r>
              <a:rPr lang="en-US" b="1" dirty="0"/>
              <a:t>Cancer Notes Processing</a:t>
            </a:r>
          </a:p>
          <a:p>
            <a:pPr marL="285750" indent="-285750">
              <a:lnSpc>
                <a:spcPct val="200000"/>
              </a:lnSpc>
              <a:buFontTx/>
              <a:buChar char="-"/>
            </a:pPr>
            <a:r>
              <a:rPr lang="en-US" dirty="0"/>
              <a:t>Evaluations carried out with Momin and Muhammad</a:t>
            </a:r>
          </a:p>
          <a:p>
            <a:pPr marL="285750" indent="-285750">
              <a:lnSpc>
                <a:spcPct val="200000"/>
              </a:lnSpc>
              <a:buFontTx/>
              <a:buChar char="-"/>
            </a:pPr>
            <a:r>
              <a:rPr lang="en-US" dirty="0"/>
              <a:t>Evaluated in two iterations</a:t>
            </a:r>
          </a:p>
          <a:p>
            <a:pPr marL="742950" lvl="1" indent="-285750">
              <a:lnSpc>
                <a:spcPct val="200000"/>
              </a:lnSpc>
              <a:buFontTx/>
              <a:buChar char="-"/>
            </a:pPr>
            <a:r>
              <a:rPr lang="en-US" dirty="0"/>
              <a:t>First iteration focused on generalizability</a:t>
            </a:r>
          </a:p>
          <a:p>
            <a:pPr marL="742950" lvl="1" indent="-285750">
              <a:lnSpc>
                <a:spcPct val="200000"/>
              </a:lnSpc>
              <a:buFontTx/>
              <a:buChar char="-"/>
            </a:pPr>
            <a:r>
              <a:rPr lang="en-US" dirty="0"/>
              <a:t>Second iteration focused on specialization</a:t>
            </a:r>
          </a:p>
          <a:p>
            <a:pPr marL="742950" lvl="1" indent="-285750">
              <a:lnSpc>
                <a:spcPct val="200000"/>
              </a:lnSpc>
              <a:buFontTx/>
              <a:buChar char="-"/>
            </a:pPr>
            <a:r>
              <a:rPr lang="en-US" dirty="0"/>
              <a:t>Results discussed by Muhammad Siddiqi</a:t>
            </a:r>
          </a:p>
        </p:txBody>
      </p:sp>
    </p:spTree>
    <p:extLst>
      <p:ext uri="{BB962C8B-B14F-4D97-AF65-F5344CB8AC3E}">
        <p14:creationId xmlns:p14="http://schemas.microsoft.com/office/powerpoint/2010/main" val="1083550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3882794"/>
          </a:xfrm>
          <a:prstGeom prst="rect">
            <a:avLst/>
          </a:prstGeom>
          <a:noFill/>
        </p:spPr>
        <p:txBody>
          <a:bodyPr wrap="square" rtlCol="0">
            <a:spAutoFit/>
          </a:bodyPr>
          <a:lstStyle/>
          <a:p>
            <a:pPr>
              <a:lnSpc>
                <a:spcPct val="200000"/>
              </a:lnSpc>
            </a:pPr>
            <a:r>
              <a:rPr lang="en-US" b="1" dirty="0"/>
              <a:t>More LLMs</a:t>
            </a:r>
          </a:p>
          <a:p>
            <a:pPr marL="285750" indent="-285750">
              <a:lnSpc>
                <a:spcPct val="200000"/>
              </a:lnSpc>
              <a:buFontTx/>
              <a:buChar char="-"/>
            </a:pPr>
            <a:r>
              <a:rPr lang="en-US" dirty="0"/>
              <a:t>Two LLMs were focused on</a:t>
            </a:r>
          </a:p>
          <a:p>
            <a:pPr marL="285750" indent="-285750">
              <a:lnSpc>
                <a:spcPct val="200000"/>
              </a:lnSpc>
              <a:buFontTx/>
              <a:buChar char="-"/>
            </a:pPr>
            <a:r>
              <a:rPr lang="en-US" dirty="0"/>
              <a:t>Solar-Nous 10.7b performed better than Mistral 7b with initial prompt engineering</a:t>
            </a:r>
          </a:p>
          <a:p>
            <a:pPr marL="285750" indent="-285750">
              <a:lnSpc>
                <a:spcPct val="200000"/>
              </a:lnSpc>
              <a:buFontTx/>
              <a:buChar char="-"/>
            </a:pPr>
            <a:r>
              <a:rPr lang="en-US" dirty="0" err="1"/>
              <a:t>Mixtral</a:t>
            </a:r>
            <a:r>
              <a:rPr lang="en-US" dirty="0"/>
              <a:t> 2x7b performed remarkably better than Solar-Nous</a:t>
            </a:r>
          </a:p>
          <a:p>
            <a:pPr marL="742950" lvl="1" indent="-285750">
              <a:lnSpc>
                <a:spcPct val="200000"/>
              </a:lnSpc>
              <a:buFontTx/>
              <a:buChar char="-"/>
            </a:pPr>
            <a:r>
              <a:rPr lang="en-US" dirty="0"/>
              <a:t>Currently being used in </a:t>
            </a:r>
            <a:r>
              <a:rPr lang="en-US" dirty="0" err="1"/>
              <a:t>Asad's</a:t>
            </a:r>
            <a:r>
              <a:rPr lang="en-US" dirty="0"/>
              <a:t> project</a:t>
            </a:r>
          </a:p>
          <a:p>
            <a:pPr marL="285750" indent="-285750">
              <a:lnSpc>
                <a:spcPct val="200000"/>
              </a:lnSpc>
              <a:buFontTx/>
              <a:buChar char="-"/>
            </a:pPr>
            <a:r>
              <a:rPr lang="en-US" dirty="0"/>
              <a:t>Neither could be used effectively</a:t>
            </a:r>
          </a:p>
          <a:p>
            <a:pPr marL="742950" lvl="1" indent="-285750">
              <a:lnSpc>
                <a:spcPct val="200000"/>
              </a:lnSpc>
              <a:buFontTx/>
              <a:buChar char="-"/>
            </a:pPr>
            <a:r>
              <a:rPr lang="en-US" dirty="0"/>
              <a:t>Some notes took up more context than the availably memory and caused OOM errors</a:t>
            </a:r>
          </a:p>
        </p:txBody>
      </p:sp>
    </p:spTree>
    <p:extLst>
      <p:ext uri="{BB962C8B-B14F-4D97-AF65-F5344CB8AC3E}">
        <p14:creationId xmlns:p14="http://schemas.microsoft.com/office/powerpoint/2010/main" val="351540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Problem Statement</a:t>
            </a:r>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sp>
        <p:nvSpPr>
          <p:cNvPr id="11" name="TextBox 10">
            <a:extLst>
              <a:ext uri="{FF2B5EF4-FFF2-40B4-BE49-F238E27FC236}">
                <a16:creationId xmlns:a16="http://schemas.microsoft.com/office/drawing/2014/main" id="{5BAF9B40-E6CE-4AC6-B51B-2BFE5FA77F7F}"/>
              </a:ext>
            </a:extLst>
          </p:cNvPr>
          <p:cNvSpPr txBox="1"/>
          <p:nvPr/>
        </p:nvSpPr>
        <p:spPr>
          <a:xfrm>
            <a:off x="643467" y="1547173"/>
            <a:ext cx="11101690" cy="5078313"/>
          </a:xfrm>
          <a:prstGeom prst="rect">
            <a:avLst/>
          </a:prstGeom>
          <a:noFill/>
        </p:spPr>
        <p:txBody>
          <a:bodyPr wrap="square" rtlCol="0">
            <a:spAutoFit/>
          </a:bodyPr>
          <a:lstStyle/>
          <a:p>
            <a:pPr>
              <a:lnSpc>
                <a:spcPct val="200000"/>
              </a:lnSpc>
            </a:pPr>
            <a:r>
              <a:rPr lang="en-US" dirty="0"/>
              <a:t>	</a:t>
            </a:r>
            <a:r>
              <a:rPr lang="en-US" sz="2400" b="1" dirty="0"/>
              <a:t>Key Decisions:</a:t>
            </a:r>
            <a:endParaRPr lang="en-US" sz="2000" dirty="0"/>
          </a:p>
          <a:p>
            <a:pPr>
              <a:lnSpc>
                <a:spcPct val="200000"/>
              </a:lnSpc>
            </a:pPr>
            <a:r>
              <a:rPr lang="en-US" sz="2000" dirty="0"/>
              <a:t>		1. The factors related to cancer diagnosis labels are identified as:</a:t>
            </a:r>
          </a:p>
          <a:p>
            <a:pPr>
              <a:lnSpc>
                <a:spcPct val="200000"/>
              </a:lnSpc>
            </a:pPr>
            <a:r>
              <a:rPr lang="en-US" sz="2000" dirty="0"/>
              <a:t>			- Progression of cancerous disease</a:t>
            </a:r>
          </a:p>
          <a:p>
            <a:pPr>
              <a:lnSpc>
                <a:spcPct val="200000"/>
              </a:lnSpc>
            </a:pPr>
            <a:r>
              <a:rPr lang="en-US" sz="2000" dirty="0"/>
              <a:t>			- Toxicity of disease</a:t>
            </a:r>
          </a:p>
          <a:p>
            <a:pPr>
              <a:lnSpc>
                <a:spcPct val="200000"/>
              </a:lnSpc>
            </a:pPr>
            <a:r>
              <a:rPr lang="en-US" sz="2000" dirty="0"/>
              <a:t>			- Hospice care / death</a:t>
            </a:r>
          </a:p>
          <a:p>
            <a:pPr>
              <a:lnSpc>
                <a:spcPct val="200000"/>
              </a:lnSpc>
            </a:pPr>
            <a:r>
              <a:rPr lang="en-US" sz="2000" dirty="0"/>
              <a:t>		2. Text related to these factors would be used to get JSONs</a:t>
            </a:r>
          </a:p>
          <a:p>
            <a:pPr>
              <a:lnSpc>
                <a:spcPct val="200000"/>
              </a:lnSpc>
            </a:pPr>
            <a:r>
              <a:rPr lang="en-US" sz="2000" dirty="0"/>
              <a:t>		3. Utilization of chunking flows to accommodate large provider notes</a:t>
            </a:r>
          </a:p>
          <a:p>
            <a:endParaRPr lang="en-US" dirty="0"/>
          </a:p>
          <a:p>
            <a:endParaRPr lang="en-US" dirty="0"/>
          </a:p>
        </p:txBody>
      </p:sp>
    </p:spTree>
    <p:extLst>
      <p:ext uri="{BB962C8B-B14F-4D97-AF65-F5344CB8AC3E}">
        <p14:creationId xmlns:p14="http://schemas.microsoft.com/office/powerpoint/2010/main" val="404826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2774799"/>
          </a:xfrm>
          <a:prstGeom prst="rect">
            <a:avLst/>
          </a:prstGeom>
          <a:noFill/>
        </p:spPr>
        <p:txBody>
          <a:bodyPr wrap="square" rtlCol="0">
            <a:spAutoFit/>
          </a:bodyPr>
          <a:lstStyle/>
          <a:p>
            <a:pPr>
              <a:lnSpc>
                <a:spcPct val="200000"/>
              </a:lnSpc>
            </a:pPr>
            <a:r>
              <a:rPr lang="en-US" b="1" dirty="0"/>
              <a:t>Nvidia H100 Server System</a:t>
            </a:r>
            <a:endParaRPr lang="en-US" dirty="0"/>
          </a:p>
          <a:p>
            <a:pPr marL="285750" indent="-285750">
              <a:lnSpc>
                <a:spcPct val="200000"/>
              </a:lnSpc>
              <a:buFontTx/>
              <a:buChar char="-"/>
            </a:pPr>
            <a:r>
              <a:rPr lang="en-US" dirty="0"/>
              <a:t>API endpoint of Mistral 7B currently  being used by multiple projects (</a:t>
            </a:r>
            <a:r>
              <a:rPr lang="en-US" dirty="0" err="1"/>
              <a:t>CureDoc</a:t>
            </a:r>
            <a:r>
              <a:rPr lang="en-US" dirty="0"/>
              <a:t>, Notes Processing, etc.)</a:t>
            </a:r>
          </a:p>
          <a:p>
            <a:pPr marL="285750" indent="-285750">
              <a:lnSpc>
                <a:spcPct val="200000"/>
              </a:lnSpc>
              <a:buFontTx/>
              <a:buChar char="-"/>
            </a:pPr>
            <a:r>
              <a:rPr lang="en-US" dirty="0"/>
              <a:t>A need to load larger models for quality responses</a:t>
            </a:r>
          </a:p>
          <a:p>
            <a:pPr marL="285750" indent="-285750">
              <a:lnSpc>
                <a:spcPct val="200000"/>
              </a:lnSpc>
              <a:buFontTx/>
              <a:buChar char="-"/>
            </a:pPr>
            <a:r>
              <a:rPr lang="en-US" dirty="0"/>
              <a:t>Prepared a system configuration designed primarily for LLMs usage (beneficial for DL Team)</a:t>
            </a:r>
          </a:p>
          <a:p>
            <a:pPr marL="285750" indent="-285750">
              <a:lnSpc>
                <a:spcPct val="200000"/>
              </a:lnSpc>
              <a:buFontTx/>
              <a:buChar char="-"/>
            </a:pPr>
            <a:r>
              <a:rPr lang="en-US" dirty="0"/>
              <a:t>Supports not only H100/H100 NVL but nay PCIe-based server graphics card</a:t>
            </a:r>
          </a:p>
        </p:txBody>
      </p:sp>
    </p:spTree>
    <p:extLst>
      <p:ext uri="{BB962C8B-B14F-4D97-AF65-F5344CB8AC3E}">
        <p14:creationId xmlns:p14="http://schemas.microsoft.com/office/powerpoint/2010/main" val="89311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2774799"/>
          </a:xfrm>
          <a:prstGeom prst="rect">
            <a:avLst/>
          </a:prstGeom>
          <a:noFill/>
        </p:spPr>
        <p:txBody>
          <a:bodyPr wrap="square" rtlCol="0">
            <a:spAutoFit/>
          </a:bodyPr>
          <a:lstStyle/>
          <a:p>
            <a:pPr>
              <a:lnSpc>
                <a:spcPct val="200000"/>
              </a:lnSpc>
            </a:pPr>
            <a:r>
              <a:rPr lang="en-US" b="1" dirty="0"/>
              <a:t>AMD MI300/X Server System</a:t>
            </a:r>
          </a:p>
          <a:p>
            <a:pPr marL="285750" indent="-285750">
              <a:lnSpc>
                <a:spcPct val="200000"/>
              </a:lnSpc>
              <a:buFontTx/>
              <a:buChar char="-"/>
            </a:pPr>
            <a:r>
              <a:rPr lang="en-US" dirty="0"/>
              <a:t>Option for AMD-specific hardware as it boasts significant amount of memory for our use case</a:t>
            </a:r>
          </a:p>
          <a:p>
            <a:pPr marL="285750" indent="-285750">
              <a:lnSpc>
                <a:spcPct val="200000"/>
              </a:lnSpc>
              <a:buFontTx/>
              <a:buChar char="-"/>
            </a:pPr>
            <a:r>
              <a:rPr lang="en-US" dirty="0"/>
              <a:t>Little open source documentation on MI300/X</a:t>
            </a:r>
          </a:p>
          <a:p>
            <a:pPr marL="285750" indent="-285750">
              <a:lnSpc>
                <a:spcPct val="200000"/>
              </a:lnSpc>
              <a:buFontTx/>
              <a:buChar char="-"/>
            </a:pPr>
            <a:r>
              <a:rPr lang="en-US" dirty="0"/>
              <a:t>Mostly prebuilt systems in the market</a:t>
            </a:r>
          </a:p>
          <a:p>
            <a:pPr marL="285750" indent="-285750">
              <a:lnSpc>
                <a:spcPct val="200000"/>
              </a:lnSpc>
              <a:buFontTx/>
              <a:buChar char="-"/>
            </a:pPr>
            <a:r>
              <a:rPr lang="en-US" dirty="0"/>
              <a:t>System recommended for Nvidia H100/NVL usable here</a:t>
            </a:r>
          </a:p>
        </p:txBody>
      </p:sp>
    </p:spTree>
    <p:extLst>
      <p:ext uri="{BB962C8B-B14F-4D97-AF65-F5344CB8AC3E}">
        <p14:creationId xmlns:p14="http://schemas.microsoft.com/office/powerpoint/2010/main" val="353261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2774799"/>
          </a:xfrm>
          <a:prstGeom prst="rect">
            <a:avLst/>
          </a:prstGeom>
          <a:noFill/>
        </p:spPr>
        <p:txBody>
          <a:bodyPr wrap="square" rtlCol="0">
            <a:spAutoFit/>
          </a:bodyPr>
          <a:lstStyle/>
          <a:p>
            <a:pPr>
              <a:lnSpc>
                <a:spcPct val="200000"/>
              </a:lnSpc>
            </a:pPr>
            <a:r>
              <a:rPr lang="en-US" b="1" dirty="0"/>
              <a:t>Renting a Server System</a:t>
            </a:r>
          </a:p>
          <a:p>
            <a:pPr marL="285750" indent="-285750">
              <a:lnSpc>
                <a:spcPct val="200000"/>
              </a:lnSpc>
              <a:buFontTx/>
              <a:buChar char="-"/>
            </a:pPr>
            <a:r>
              <a:rPr lang="en-US" dirty="0"/>
              <a:t>Most (if not all) rentable servers use A100 and H100</a:t>
            </a:r>
          </a:p>
          <a:p>
            <a:pPr marL="285750" indent="-285750">
              <a:lnSpc>
                <a:spcPct val="200000"/>
              </a:lnSpc>
              <a:buFontTx/>
              <a:buChar char="-"/>
            </a:pPr>
            <a:r>
              <a:rPr lang="en-US" dirty="0"/>
              <a:t>Costs vary marginally between companies</a:t>
            </a:r>
          </a:p>
          <a:p>
            <a:pPr marL="285750" indent="-285750">
              <a:lnSpc>
                <a:spcPct val="200000"/>
              </a:lnSpc>
              <a:buFontTx/>
              <a:buChar char="-"/>
            </a:pPr>
            <a:r>
              <a:rPr lang="en-US" dirty="0"/>
              <a:t>Amazon AWS, Microsoft Azure, Google, and </a:t>
            </a:r>
            <a:r>
              <a:rPr lang="en-US" dirty="0" err="1"/>
              <a:t>Coreweave</a:t>
            </a:r>
            <a:r>
              <a:rPr lang="en-US" dirty="0"/>
              <a:t> analyzed thoroughly</a:t>
            </a:r>
          </a:p>
          <a:p>
            <a:pPr marL="285750" indent="-285750">
              <a:lnSpc>
                <a:spcPct val="200000"/>
              </a:lnSpc>
              <a:buFontTx/>
              <a:buChar char="-"/>
            </a:pPr>
            <a:r>
              <a:rPr lang="en-US" dirty="0"/>
              <a:t>Costs compared with locally built system (worst-case scenarios assumed)</a:t>
            </a:r>
          </a:p>
        </p:txBody>
      </p:sp>
    </p:spTree>
    <p:extLst>
      <p:ext uri="{BB962C8B-B14F-4D97-AF65-F5344CB8AC3E}">
        <p14:creationId xmlns:p14="http://schemas.microsoft.com/office/powerpoint/2010/main" val="3690395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pic>
        <p:nvPicPr>
          <p:cNvPr id="2" name="Picture 1">
            <a:extLst>
              <a:ext uri="{FF2B5EF4-FFF2-40B4-BE49-F238E27FC236}">
                <a16:creationId xmlns:a16="http://schemas.microsoft.com/office/drawing/2014/main" id="{A73818C5-8E3F-4F91-AC65-165A98964590}"/>
              </a:ext>
            </a:extLst>
          </p:cNvPr>
          <p:cNvPicPr>
            <a:picLocks noChangeAspect="1"/>
          </p:cNvPicPr>
          <p:nvPr/>
        </p:nvPicPr>
        <p:blipFill>
          <a:blip r:embed="rId2"/>
          <a:stretch>
            <a:fillRect/>
          </a:stretch>
        </p:blipFill>
        <p:spPr>
          <a:xfrm>
            <a:off x="896050" y="1446415"/>
            <a:ext cx="10399899" cy="4509484"/>
          </a:xfrm>
          <a:prstGeom prst="rect">
            <a:avLst/>
          </a:prstGeom>
        </p:spPr>
      </p:pic>
    </p:spTree>
    <p:extLst>
      <p:ext uri="{BB962C8B-B14F-4D97-AF65-F5344CB8AC3E}">
        <p14:creationId xmlns:p14="http://schemas.microsoft.com/office/powerpoint/2010/main" val="1823498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Work Done till CDR</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3882794"/>
          </a:xfrm>
          <a:prstGeom prst="rect">
            <a:avLst/>
          </a:prstGeom>
          <a:noFill/>
        </p:spPr>
        <p:txBody>
          <a:bodyPr wrap="square" rtlCol="0">
            <a:spAutoFit/>
          </a:bodyPr>
          <a:lstStyle/>
          <a:p>
            <a:pPr>
              <a:lnSpc>
                <a:spcPct val="200000"/>
              </a:lnSpc>
            </a:pPr>
            <a:r>
              <a:rPr lang="en-US" b="1" dirty="0"/>
              <a:t>Code Review</a:t>
            </a:r>
          </a:p>
          <a:p>
            <a:pPr marL="285750" indent="-285750">
              <a:lnSpc>
                <a:spcPct val="200000"/>
              </a:lnSpc>
              <a:buFontTx/>
              <a:buChar char="-"/>
            </a:pPr>
            <a:r>
              <a:rPr lang="en-US" dirty="0"/>
              <a:t>Initiative to guide the AI department on a baseline that makes code documented properly</a:t>
            </a:r>
          </a:p>
          <a:p>
            <a:pPr marL="285750" indent="-285750">
              <a:lnSpc>
                <a:spcPct val="200000"/>
              </a:lnSpc>
              <a:buFontTx/>
              <a:buChar char="-"/>
            </a:pPr>
            <a:r>
              <a:rPr lang="en-US" dirty="0"/>
              <a:t>Guidelines prepared following multiple PEP standards:</a:t>
            </a:r>
          </a:p>
          <a:p>
            <a:pPr marL="742950" lvl="1" indent="-285750">
              <a:lnSpc>
                <a:spcPct val="200000"/>
              </a:lnSpc>
              <a:buFontTx/>
              <a:buChar char="-"/>
            </a:pPr>
            <a:r>
              <a:rPr lang="en-US" dirty="0"/>
              <a:t>Docstrings</a:t>
            </a:r>
          </a:p>
          <a:p>
            <a:pPr marL="742950" lvl="1" indent="-285750">
              <a:lnSpc>
                <a:spcPct val="200000"/>
              </a:lnSpc>
              <a:buFontTx/>
              <a:buChar char="-"/>
            </a:pPr>
            <a:r>
              <a:rPr lang="en-US" dirty="0"/>
              <a:t>Exceptions</a:t>
            </a:r>
          </a:p>
          <a:p>
            <a:pPr marL="742950" lvl="1" indent="-285750">
              <a:lnSpc>
                <a:spcPct val="200000"/>
              </a:lnSpc>
              <a:buFontTx/>
              <a:buChar char="-"/>
            </a:pPr>
            <a:r>
              <a:rPr lang="en-US" dirty="0"/>
              <a:t>Standard Naming Conventions</a:t>
            </a:r>
          </a:p>
          <a:p>
            <a:pPr marL="742950" lvl="1" indent="-285750">
              <a:lnSpc>
                <a:spcPct val="200000"/>
              </a:lnSpc>
              <a:buFontTx/>
              <a:buChar char="-"/>
            </a:pPr>
            <a:r>
              <a:rPr lang="en-US" dirty="0"/>
              <a:t>Indents / Line Breaks</a:t>
            </a:r>
          </a:p>
        </p:txBody>
      </p:sp>
    </p:spTree>
    <p:extLst>
      <p:ext uri="{BB962C8B-B14F-4D97-AF65-F5344CB8AC3E}">
        <p14:creationId xmlns:p14="http://schemas.microsoft.com/office/powerpoint/2010/main" val="4136897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err="1"/>
              <a:t>Arbaz</a:t>
            </a:r>
            <a:r>
              <a:rPr lang="en-US" dirty="0"/>
              <a:t> Khan Shehzad</a:t>
            </a:r>
          </a:p>
          <a:p>
            <a:r>
              <a:rPr lang="en-US" sz="4400" b="1" dirty="0">
                <a:solidFill>
                  <a:schemeClr val="tx1"/>
                </a:solidFill>
              </a:rPr>
              <a:t>Work Done till MDR</a:t>
            </a:r>
          </a:p>
          <a:p>
            <a:endParaRPr lang="en-US" sz="4400" b="1" dirty="0">
              <a:solidFill>
                <a:schemeClr val="tx1"/>
              </a:solidFill>
            </a:endParaRPr>
          </a:p>
        </p:txBody>
      </p:sp>
    </p:spTree>
    <p:extLst>
      <p:ext uri="{BB962C8B-B14F-4D97-AF65-F5344CB8AC3E}">
        <p14:creationId xmlns:p14="http://schemas.microsoft.com/office/powerpoint/2010/main" val="398116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A973-CF26-4189-A2F1-A28CC28BC2DD}"/>
              </a:ext>
            </a:extLst>
          </p:cNvPr>
          <p:cNvSpPr>
            <a:spLocks noGrp="1"/>
          </p:cNvSpPr>
          <p:nvPr>
            <p:ph type="title"/>
          </p:nvPr>
        </p:nvSpPr>
        <p:spPr/>
        <p:txBody>
          <a:bodyPr/>
          <a:lstStyle/>
          <a:p>
            <a:r>
              <a:rPr lang="en-US" dirty="0"/>
              <a:t>Chunking of Notes</a:t>
            </a:r>
          </a:p>
        </p:txBody>
      </p:sp>
      <p:sp>
        <p:nvSpPr>
          <p:cNvPr id="3" name="Content Placeholder 2">
            <a:extLst>
              <a:ext uri="{FF2B5EF4-FFF2-40B4-BE49-F238E27FC236}">
                <a16:creationId xmlns:a16="http://schemas.microsoft.com/office/drawing/2014/main" id="{936AC47A-34DF-4373-948B-BECF3E8D6AF6}"/>
              </a:ext>
            </a:extLst>
          </p:cNvPr>
          <p:cNvSpPr>
            <a:spLocks noGrp="1"/>
          </p:cNvSpPr>
          <p:nvPr>
            <p:ph idx="1"/>
          </p:nvPr>
        </p:nvSpPr>
        <p:spPr/>
        <p:txBody>
          <a:bodyPr>
            <a:normAutofit lnSpcReduction="10000"/>
          </a:bodyPr>
          <a:lstStyle/>
          <a:p>
            <a:r>
              <a:rPr lang="en-US" dirty="0"/>
              <a:t>Why?</a:t>
            </a:r>
          </a:p>
          <a:p>
            <a:pPr lvl="1"/>
            <a:r>
              <a:rPr lang="en-US" dirty="0"/>
              <a:t>Our approach is to provide a schema for specific information like allergies, </a:t>
            </a:r>
            <a:r>
              <a:rPr lang="en-US" dirty="0" err="1"/>
              <a:t>social_history</a:t>
            </a:r>
            <a:r>
              <a:rPr lang="en-US" dirty="0"/>
              <a:t> etc.</a:t>
            </a:r>
          </a:p>
          <a:p>
            <a:pPr lvl="1"/>
            <a:r>
              <a:rPr lang="en-US" dirty="0"/>
              <a:t>Passing whole note to extract some specific information is unnecessary.</a:t>
            </a:r>
          </a:p>
          <a:p>
            <a:pPr lvl="1"/>
            <a:r>
              <a:rPr lang="en-US" dirty="0"/>
              <a:t>LLMs have a limited context window, making it unrealistic to provide all data simultaneously.</a:t>
            </a:r>
          </a:p>
          <a:p>
            <a:pPr lvl="1"/>
            <a:r>
              <a:rPr lang="en-US" dirty="0"/>
              <a:t>Chunking ensures that only relevant context is sent to the LLM, enhancing the efficiency and relevance of the responses generated.</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8975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A973-CF26-4189-A2F1-A28CC28BC2DD}"/>
              </a:ext>
            </a:extLst>
          </p:cNvPr>
          <p:cNvSpPr>
            <a:spLocks noGrp="1"/>
          </p:cNvSpPr>
          <p:nvPr>
            <p:ph type="title"/>
          </p:nvPr>
        </p:nvSpPr>
        <p:spPr/>
        <p:txBody>
          <a:bodyPr/>
          <a:lstStyle/>
          <a:p>
            <a:r>
              <a:rPr lang="en-US" dirty="0"/>
              <a:t>Retrieval Augmented Generation</a:t>
            </a:r>
          </a:p>
        </p:txBody>
      </p:sp>
      <p:pic>
        <p:nvPicPr>
          <p:cNvPr id="4" name="Picture 2" descr="Retrieval-Augmented Generation. The Evolution of Natural Language… | by  Minesh A. Jethva | Medium">
            <a:extLst>
              <a:ext uri="{FF2B5EF4-FFF2-40B4-BE49-F238E27FC236}">
                <a16:creationId xmlns:a16="http://schemas.microsoft.com/office/drawing/2014/main" id="{FE657638-64CD-4491-B9A4-BBF534F84DE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87" t="11290" r="5460" b="9637"/>
          <a:stretch/>
        </p:blipFill>
        <p:spPr bwMode="auto">
          <a:xfrm>
            <a:off x="1136708" y="1609986"/>
            <a:ext cx="9613783" cy="394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025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A973-CF26-4189-A2F1-A28CC28BC2DD}"/>
              </a:ext>
            </a:extLst>
          </p:cNvPr>
          <p:cNvSpPr>
            <a:spLocks noGrp="1"/>
          </p:cNvSpPr>
          <p:nvPr>
            <p:ph type="title"/>
          </p:nvPr>
        </p:nvSpPr>
        <p:spPr/>
        <p:txBody>
          <a:bodyPr/>
          <a:lstStyle/>
          <a:p>
            <a:r>
              <a:rPr lang="en-US" dirty="0"/>
              <a:t>Embedding Models</a:t>
            </a:r>
          </a:p>
        </p:txBody>
      </p:sp>
      <p:pic>
        <p:nvPicPr>
          <p:cNvPr id="6" name="Picture 5">
            <a:extLst>
              <a:ext uri="{FF2B5EF4-FFF2-40B4-BE49-F238E27FC236}">
                <a16:creationId xmlns:a16="http://schemas.microsoft.com/office/drawing/2014/main" id="{49E0D2F3-155F-4B74-93FE-B2A28491C6B7}"/>
              </a:ext>
            </a:extLst>
          </p:cNvPr>
          <p:cNvPicPr>
            <a:picLocks noChangeAspect="1"/>
          </p:cNvPicPr>
          <p:nvPr/>
        </p:nvPicPr>
        <p:blipFill>
          <a:blip r:embed="rId2"/>
          <a:stretch>
            <a:fillRect/>
          </a:stretch>
        </p:blipFill>
        <p:spPr>
          <a:xfrm>
            <a:off x="643310" y="2005082"/>
            <a:ext cx="10905380" cy="3200492"/>
          </a:xfrm>
          <a:prstGeom prst="rect">
            <a:avLst/>
          </a:prstGeom>
        </p:spPr>
      </p:pic>
    </p:spTree>
    <p:extLst>
      <p:ext uri="{BB962C8B-B14F-4D97-AF65-F5344CB8AC3E}">
        <p14:creationId xmlns:p14="http://schemas.microsoft.com/office/powerpoint/2010/main" val="10606011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1ACA58-61B5-4C56-AAF9-EBCA97045ECC}"/>
              </a:ext>
            </a:extLst>
          </p:cNvPr>
          <p:cNvSpPr>
            <a:spLocks noGrp="1"/>
          </p:cNvSpPr>
          <p:nvPr>
            <p:ph type="dt" sz="half" idx="10"/>
          </p:nvPr>
        </p:nvSpPr>
        <p:spPr/>
        <p:txBody>
          <a:bodyPr/>
          <a:lstStyle/>
          <a:p>
            <a:endParaRPr lang="en-US" dirty="0">
              <a:solidFill>
                <a:srgbClr val="2C9EDA"/>
              </a:solidFill>
            </a:endParaRPr>
          </a:p>
        </p:txBody>
      </p:sp>
      <p:sp>
        <p:nvSpPr>
          <p:cNvPr id="5" name="Slide Number Placeholder 4">
            <a:extLst>
              <a:ext uri="{FF2B5EF4-FFF2-40B4-BE49-F238E27FC236}">
                <a16:creationId xmlns:a16="http://schemas.microsoft.com/office/drawing/2014/main" id="{32E41936-69CE-4064-9F0A-013F7F21F7D7}"/>
              </a:ext>
            </a:extLst>
          </p:cNvPr>
          <p:cNvSpPr>
            <a:spLocks noGrp="1"/>
          </p:cNvSpPr>
          <p:nvPr>
            <p:ph type="sldNum" sz="quarter" idx="12"/>
          </p:nvPr>
        </p:nvSpPr>
        <p:spPr/>
        <p:txBody>
          <a:bodyPr/>
          <a:lstStyle/>
          <a:p>
            <a:fld id="{88279435-30EF-C241-87D1-8D13B984C0EB}" type="slidenum">
              <a:rPr lang="en-US" smtClean="0"/>
              <a:t>69</a:t>
            </a:fld>
            <a:endParaRPr lang="en-US" dirty="0"/>
          </a:p>
        </p:txBody>
      </p:sp>
      <p:sp>
        <p:nvSpPr>
          <p:cNvPr id="6" name="Title 5">
            <a:extLst>
              <a:ext uri="{FF2B5EF4-FFF2-40B4-BE49-F238E27FC236}">
                <a16:creationId xmlns:a16="http://schemas.microsoft.com/office/drawing/2014/main" id="{42CCB242-792A-4A0F-AEAB-093C66CEE186}"/>
              </a:ext>
            </a:extLst>
          </p:cNvPr>
          <p:cNvSpPr txBox="1">
            <a:spLocks/>
          </p:cNvSpPr>
          <p:nvPr/>
        </p:nvSpPr>
        <p:spPr>
          <a:xfrm>
            <a:off x="643467" y="126371"/>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pPr fontAlgn="ctr"/>
            <a:r>
              <a:rPr lang="en-US" b="1" dirty="0"/>
              <a:t>Results of Chunking</a:t>
            </a:r>
          </a:p>
        </p:txBody>
      </p:sp>
      <p:sp>
        <p:nvSpPr>
          <p:cNvPr id="7" name="AutoShape 6" descr="Image">
            <a:extLst>
              <a:ext uri="{FF2B5EF4-FFF2-40B4-BE49-F238E27FC236}">
                <a16:creationId xmlns:a16="http://schemas.microsoft.com/office/drawing/2014/main" id="{199DDED0-807C-4FC9-B217-122087014F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a:extLst>
              <a:ext uri="{FF2B5EF4-FFF2-40B4-BE49-F238E27FC236}">
                <a16:creationId xmlns:a16="http://schemas.microsoft.com/office/drawing/2014/main" id="{A2006021-F534-4D43-9F1C-BCC909DB8991}"/>
              </a:ext>
            </a:extLst>
          </p:cNvPr>
          <p:cNvPicPr>
            <a:picLocks noGrp="1" noChangeAspect="1"/>
          </p:cNvPicPr>
          <p:nvPr>
            <p:ph idx="1"/>
          </p:nvPr>
        </p:nvPicPr>
        <p:blipFill>
          <a:blip r:embed="rId2"/>
          <a:stretch>
            <a:fillRect/>
          </a:stretch>
        </p:blipFill>
        <p:spPr>
          <a:xfrm>
            <a:off x="3153776" y="1588668"/>
            <a:ext cx="5579648" cy="3985463"/>
          </a:xfrm>
          <a:prstGeom prst="rect">
            <a:avLst/>
          </a:prstGeom>
        </p:spPr>
      </p:pic>
    </p:spTree>
    <p:extLst>
      <p:ext uri="{BB962C8B-B14F-4D97-AF65-F5344CB8AC3E}">
        <p14:creationId xmlns:p14="http://schemas.microsoft.com/office/powerpoint/2010/main" val="355155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Section 2:</a:t>
            </a:r>
          </a:p>
          <a:p>
            <a:r>
              <a:rPr lang="en-US" sz="4400" b="1" dirty="0">
                <a:solidFill>
                  <a:schemeClr val="tx1"/>
                </a:solidFill>
              </a:rPr>
              <a:t>Data Sourcing and Analysis</a:t>
            </a:r>
          </a:p>
        </p:txBody>
      </p:sp>
    </p:spTree>
    <p:extLst>
      <p:ext uri="{BB962C8B-B14F-4D97-AF65-F5344CB8AC3E}">
        <p14:creationId xmlns:p14="http://schemas.microsoft.com/office/powerpoint/2010/main" val="4002644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sz="4400" b="1" dirty="0">
                <a:solidFill>
                  <a:schemeClr val="tx1"/>
                </a:solidFill>
              </a:rPr>
              <a:t>Work Done till CDR</a:t>
            </a:r>
          </a:p>
          <a:p>
            <a:endParaRPr lang="en-US" sz="4400" b="1" dirty="0">
              <a:solidFill>
                <a:schemeClr val="tx1"/>
              </a:solidFill>
            </a:endParaRPr>
          </a:p>
        </p:txBody>
      </p:sp>
    </p:spTree>
    <p:extLst>
      <p:ext uri="{BB962C8B-B14F-4D97-AF65-F5344CB8AC3E}">
        <p14:creationId xmlns:p14="http://schemas.microsoft.com/office/powerpoint/2010/main" val="1247147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A973-CF26-4189-A2F1-A28CC28BC2DD}"/>
              </a:ext>
            </a:extLst>
          </p:cNvPr>
          <p:cNvSpPr>
            <a:spLocks noGrp="1"/>
          </p:cNvSpPr>
          <p:nvPr>
            <p:ph type="title"/>
          </p:nvPr>
        </p:nvSpPr>
        <p:spPr/>
        <p:txBody>
          <a:bodyPr/>
          <a:lstStyle/>
          <a:p>
            <a:r>
              <a:rPr lang="en-US" dirty="0"/>
              <a:t>Oncology Based approach’s Code and its Analysis</a:t>
            </a:r>
          </a:p>
        </p:txBody>
      </p:sp>
      <p:sp>
        <p:nvSpPr>
          <p:cNvPr id="3" name="Content Placeholder 2">
            <a:extLst>
              <a:ext uri="{FF2B5EF4-FFF2-40B4-BE49-F238E27FC236}">
                <a16:creationId xmlns:a16="http://schemas.microsoft.com/office/drawing/2014/main" id="{936AC47A-34DF-4373-948B-BECF3E8D6AF6}"/>
              </a:ext>
            </a:extLst>
          </p:cNvPr>
          <p:cNvSpPr>
            <a:spLocks noGrp="1"/>
          </p:cNvSpPr>
          <p:nvPr>
            <p:ph idx="1"/>
          </p:nvPr>
        </p:nvSpPr>
        <p:spPr/>
        <p:txBody>
          <a:bodyPr/>
          <a:lstStyle/>
          <a:p>
            <a:r>
              <a:rPr lang="en-US" dirty="0"/>
              <a:t>The original code focuses on two main stages</a:t>
            </a:r>
          </a:p>
          <a:p>
            <a:pPr lvl="1"/>
            <a:endParaRPr lang="en-US" dirty="0"/>
          </a:p>
          <a:p>
            <a:pPr lvl="1"/>
            <a:r>
              <a:rPr lang="en-US" dirty="0"/>
              <a:t>Annotation</a:t>
            </a:r>
          </a:p>
          <a:p>
            <a:pPr lvl="1"/>
            <a:endParaRPr lang="en-US" dirty="0"/>
          </a:p>
          <a:p>
            <a:pPr lvl="1"/>
            <a:r>
              <a:rPr lang="en-US" dirty="0"/>
              <a:t>Feature Extraction</a:t>
            </a:r>
          </a:p>
          <a:p>
            <a:endParaRPr lang="en-US" dirty="0"/>
          </a:p>
          <a:p>
            <a:pPr lvl="1"/>
            <a:endParaRPr lang="en-US" dirty="0"/>
          </a:p>
          <a:p>
            <a:pPr lvl="1"/>
            <a:endParaRPr lang="en-US" dirty="0"/>
          </a:p>
        </p:txBody>
      </p:sp>
    </p:spTree>
    <p:extLst>
      <p:ext uri="{BB962C8B-B14F-4D97-AF65-F5344CB8AC3E}">
        <p14:creationId xmlns:p14="http://schemas.microsoft.com/office/powerpoint/2010/main" val="717912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2B08-D524-4D0F-9C0D-6707FB0506F7}"/>
              </a:ext>
            </a:extLst>
          </p:cNvPr>
          <p:cNvSpPr>
            <a:spLocks noGrp="1"/>
          </p:cNvSpPr>
          <p:nvPr>
            <p:ph type="title"/>
          </p:nvPr>
        </p:nvSpPr>
        <p:spPr/>
        <p:txBody>
          <a:bodyPr/>
          <a:lstStyle/>
          <a:p>
            <a:r>
              <a:rPr lang="en-US" dirty="0"/>
              <a:t>Annotating the notes</a:t>
            </a:r>
          </a:p>
        </p:txBody>
      </p:sp>
      <p:sp>
        <p:nvSpPr>
          <p:cNvPr id="3" name="Content Placeholder 2">
            <a:extLst>
              <a:ext uri="{FF2B5EF4-FFF2-40B4-BE49-F238E27FC236}">
                <a16:creationId xmlns:a16="http://schemas.microsoft.com/office/drawing/2014/main" id="{0CECF041-381F-4C22-99D4-830FA2C42889}"/>
              </a:ext>
            </a:extLst>
          </p:cNvPr>
          <p:cNvSpPr>
            <a:spLocks noGrp="1"/>
          </p:cNvSpPr>
          <p:nvPr>
            <p:ph idx="1"/>
          </p:nvPr>
        </p:nvSpPr>
        <p:spPr/>
        <p:txBody>
          <a:bodyPr>
            <a:normAutofit/>
          </a:bodyPr>
          <a:lstStyle/>
          <a:p>
            <a:r>
              <a:rPr lang="en-US" dirty="0"/>
              <a:t>For the annotations we use:</a:t>
            </a:r>
          </a:p>
          <a:p>
            <a:pPr lvl="1"/>
            <a:r>
              <a:rPr lang="en-US" dirty="0"/>
              <a:t>NCBO smart annotator API</a:t>
            </a:r>
          </a:p>
          <a:p>
            <a:pPr lvl="1"/>
            <a:r>
              <a:rPr lang="en-US" dirty="0"/>
              <a:t>Annotations configurations are as follows</a:t>
            </a:r>
          </a:p>
          <a:p>
            <a:pPr lvl="2"/>
            <a:r>
              <a:rPr lang="en-US" dirty="0"/>
              <a:t>Max words: 50</a:t>
            </a:r>
          </a:p>
          <a:p>
            <a:pPr lvl="2"/>
            <a:r>
              <a:rPr lang="en-US" dirty="0"/>
              <a:t>Longest only: True,</a:t>
            </a:r>
          </a:p>
          <a:p>
            <a:pPr lvl="2"/>
            <a:r>
              <a:rPr lang="en-US" dirty="0"/>
              <a:t>Score: </a:t>
            </a:r>
            <a:r>
              <a:rPr lang="en-US" dirty="0" err="1"/>
              <a:t>cvalue</a:t>
            </a:r>
            <a:r>
              <a:rPr lang="en-US" dirty="0"/>
              <a:t> (For extraction of terms within nested longer terms)</a:t>
            </a:r>
          </a:p>
          <a:p>
            <a:pPr lvl="2"/>
            <a:r>
              <a:rPr lang="en-US" dirty="0"/>
              <a:t>Exclude Numbers: True (date is manually picked by regex)</a:t>
            </a:r>
          </a:p>
          <a:p>
            <a:pPr lvl="2"/>
            <a:r>
              <a:rPr lang="en-US" dirty="0"/>
              <a:t>Score Threshold: 0 (For </a:t>
            </a:r>
            <a:r>
              <a:rPr lang="en-US" dirty="0" err="1"/>
              <a:t>cvalue</a:t>
            </a:r>
            <a:r>
              <a:rPr lang="en-US" dirty="0"/>
              <a:t> threshold)</a:t>
            </a:r>
          </a:p>
          <a:p>
            <a:pPr lvl="2"/>
            <a:endParaRPr lang="en-US" dirty="0"/>
          </a:p>
          <a:p>
            <a:pPr lvl="2"/>
            <a:endParaRPr lang="en-US" dirty="0"/>
          </a:p>
        </p:txBody>
      </p:sp>
    </p:spTree>
    <p:extLst>
      <p:ext uri="{BB962C8B-B14F-4D97-AF65-F5344CB8AC3E}">
        <p14:creationId xmlns:p14="http://schemas.microsoft.com/office/powerpoint/2010/main" val="2832602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2B08-D524-4D0F-9C0D-6707FB0506F7}"/>
              </a:ext>
            </a:extLst>
          </p:cNvPr>
          <p:cNvSpPr>
            <a:spLocks noGrp="1"/>
          </p:cNvSpPr>
          <p:nvPr>
            <p:ph type="title"/>
          </p:nvPr>
        </p:nvSpPr>
        <p:spPr/>
        <p:txBody>
          <a:bodyPr/>
          <a:lstStyle/>
          <a:p>
            <a:r>
              <a:rPr lang="en-US" dirty="0"/>
              <a:t>Visualizing Annotations</a:t>
            </a:r>
          </a:p>
        </p:txBody>
      </p:sp>
      <p:pic>
        <p:nvPicPr>
          <p:cNvPr id="2050" name="Picture 2">
            <a:extLst>
              <a:ext uri="{FF2B5EF4-FFF2-40B4-BE49-F238E27FC236}">
                <a16:creationId xmlns:a16="http://schemas.microsoft.com/office/drawing/2014/main" id="{8E2F7A31-0C1D-4AED-AC0C-3654A1215F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796"/>
          <a:stretch/>
        </p:blipFill>
        <p:spPr bwMode="auto">
          <a:xfrm>
            <a:off x="2197976" y="1443945"/>
            <a:ext cx="7796048" cy="459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07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2744-8D6F-46AE-A1C0-0750758C82EF}"/>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38C8FAD5-E2CA-41DC-AFD9-658F01809725}"/>
              </a:ext>
            </a:extLst>
          </p:cNvPr>
          <p:cNvSpPr>
            <a:spLocks noGrp="1"/>
          </p:cNvSpPr>
          <p:nvPr>
            <p:ph idx="1"/>
          </p:nvPr>
        </p:nvSpPr>
        <p:spPr/>
        <p:txBody>
          <a:bodyPr>
            <a:normAutofit fontScale="92500" lnSpcReduction="10000"/>
          </a:bodyPr>
          <a:lstStyle/>
          <a:p>
            <a:r>
              <a:rPr lang="en-US" dirty="0"/>
              <a:t>The required output</a:t>
            </a:r>
          </a:p>
          <a:p>
            <a:pPr lvl="1"/>
            <a:r>
              <a:rPr lang="en-US" dirty="0"/>
              <a:t>Stage</a:t>
            </a:r>
          </a:p>
          <a:p>
            <a:pPr lvl="1"/>
            <a:r>
              <a:rPr lang="en-US" dirty="0"/>
              <a:t>TNM</a:t>
            </a:r>
          </a:p>
          <a:p>
            <a:pPr lvl="1"/>
            <a:r>
              <a:rPr lang="en-US" dirty="0"/>
              <a:t>Grade</a:t>
            </a:r>
          </a:p>
          <a:p>
            <a:pPr lvl="1"/>
            <a:r>
              <a:rPr lang="en-US" dirty="0"/>
              <a:t>Tumor</a:t>
            </a:r>
          </a:p>
          <a:p>
            <a:pPr lvl="1"/>
            <a:r>
              <a:rPr lang="en-US" dirty="0"/>
              <a:t>Performance</a:t>
            </a:r>
          </a:p>
          <a:p>
            <a:pPr lvl="1"/>
            <a:r>
              <a:rPr lang="en-US" dirty="0"/>
              <a:t>Biomarkers</a:t>
            </a:r>
          </a:p>
          <a:p>
            <a:pPr lvl="1"/>
            <a:r>
              <a:rPr lang="en-US" dirty="0"/>
              <a:t>SCLC</a:t>
            </a:r>
          </a:p>
          <a:p>
            <a:pPr lvl="1"/>
            <a:r>
              <a:rPr lang="en-US" dirty="0"/>
              <a:t>Risk</a:t>
            </a:r>
          </a:p>
          <a:p>
            <a:pPr lvl="1"/>
            <a:r>
              <a:rPr lang="en-US" dirty="0"/>
              <a:t>Gleason</a:t>
            </a:r>
          </a:p>
          <a:p>
            <a:pPr lvl="1"/>
            <a:endParaRPr lang="en-US" dirty="0"/>
          </a:p>
          <a:p>
            <a:pPr lvl="1"/>
            <a:endParaRPr lang="en-US" dirty="0"/>
          </a:p>
        </p:txBody>
      </p:sp>
    </p:spTree>
    <p:extLst>
      <p:ext uri="{BB962C8B-B14F-4D97-AF65-F5344CB8AC3E}">
        <p14:creationId xmlns:p14="http://schemas.microsoft.com/office/powerpoint/2010/main" val="2117814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2744-8D6F-46AE-A1C0-0750758C82EF}"/>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38C8FAD5-E2CA-41DC-AFD9-658F01809725}"/>
              </a:ext>
            </a:extLst>
          </p:cNvPr>
          <p:cNvSpPr>
            <a:spLocks noGrp="1"/>
          </p:cNvSpPr>
          <p:nvPr>
            <p:ph idx="1"/>
          </p:nvPr>
        </p:nvSpPr>
        <p:spPr/>
        <p:txBody>
          <a:bodyPr>
            <a:normAutofit/>
          </a:bodyPr>
          <a:lstStyle/>
          <a:p>
            <a:r>
              <a:rPr lang="en-US" dirty="0"/>
              <a:t>Methodology:</a:t>
            </a:r>
          </a:p>
          <a:p>
            <a:pPr lvl="1"/>
            <a:r>
              <a:rPr lang="en-US" dirty="0"/>
              <a:t>NCIT ontology</a:t>
            </a:r>
          </a:p>
          <a:p>
            <a:pPr lvl="1"/>
            <a:r>
              <a:rPr lang="en-US" dirty="0"/>
              <a:t>Identify parent classes of each entity in the annotated note</a:t>
            </a:r>
          </a:p>
          <a:p>
            <a:pPr lvl="1"/>
            <a:r>
              <a:rPr lang="en-US" dirty="0"/>
              <a:t>Mapping the entities using their parent classes</a:t>
            </a:r>
          </a:p>
          <a:p>
            <a:pPr lvl="1"/>
            <a:r>
              <a:rPr lang="en-US" dirty="0"/>
              <a:t>Converting it to suitable output json/</a:t>
            </a:r>
            <a:r>
              <a:rPr lang="en-US" dirty="0" err="1"/>
              <a:t>dict</a:t>
            </a:r>
            <a:r>
              <a:rPr lang="en-US" dirty="0"/>
              <a:t> format</a:t>
            </a:r>
          </a:p>
          <a:p>
            <a:pPr lvl="1"/>
            <a:r>
              <a:rPr lang="en-US" dirty="0"/>
              <a:t>If everything fails we try with some specific regex terms matching</a:t>
            </a:r>
          </a:p>
        </p:txBody>
      </p:sp>
    </p:spTree>
    <p:extLst>
      <p:ext uri="{BB962C8B-B14F-4D97-AF65-F5344CB8AC3E}">
        <p14:creationId xmlns:p14="http://schemas.microsoft.com/office/powerpoint/2010/main" val="7321811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574F-520A-4496-ACD7-2B0C3DF3EBDA}"/>
              </a:ext>
            </a:extLst>
          </p:cNvPr>
          <p:cNvSpPr>
            <a:spLocks noGrp="1"/>
          </p:cNvSpPr>
          <p:nvPr>
            <p:ph type="title"/>
          </p:nvPr>
        </p:nvSpPr>
        <p:spPr/>
        <p:txBody>
          <a:bodyPr/>
          <a:lstStyle/>
          <a:p>
            <a:r>
              <a:rPr lang="en-US" dirty="0"/>
              <a:t>Revamping the code</a:t>
            </a:r>
          </a:p>
        </p:txBody>
      </p:sp>
      <p:sp>
        <p:nvSpPr>
          <p:cNvPr id="3" name="Content Placeholder 2">
            <a:extLst>
              <a:ext uri="{FF2B5EF4-FFF2-40B4-BE49-F238E27FC236}">
                <a16:creationId xmlns:a16="http://schemas.microsoft.com/office/drawing/2014/main" id="{04ED1AFD-A34C-4B68-B1D7-43FA13AD28D8}"/>
              </a:ext>
            </a:extLst>
          </p:cNvPr>
          <p:cNvSpPr>
            <a:spLocks noGrp="1"/>
          </p:cNvSpPr>
          <p:nvPr>
            <p:ph idx="1"/>
          </p:nvPr>
        </p:nvSpPr>
        <p:spPr/>
        <p:txBody>
          <a:bodyPr/>
          <a:lstStyle/>
          <a:p>
            <a:r>
              <a:rPr lang="en-US" dirty="0"/>
              <a:t>Modularity in the code</a:t>
            </a:r>
          </a:p>
          <a:p>
            <a:pPr lvl="1"/>
            <a:r>
              <a:rPr lang="en-US" dirty="0"/>
              <a:t>Graph</a:t>
            </a:r>
          </a:p>
          <a:p>
            <a:pPr lvl="1"/>
            <a:r>
              <a:rPr lang="en-US" dirty="0"/>
              <a:t>TSV 3.3</a:t>
            </a:r>
          </a:p>
          <a:p>
            <a:r>
              <a:rPr lang="en-US" dirty="0"/>
              <a:t>Max word limit to 500 words (improves annotation time)</a:t>
            </a:r>
          </a:p>
          <a:p>
            <a:r>
              <a:rPr lang="en-US" dirty="0"/>
              <a:t>Removal of extremely nested MongoDB dependencies</a:t>
            </a:r>
          </a:p>
          <a:p>
            <a:r>
              <a:rPr lang="en-US" dirty="0"/>
              <a:t>Removal of unnecessary instantiation of classes(improves time)</a:t>
            </a:r>
          </a:p>
          <a:p>
            <a:endParaRPr lang="en-US" dirty="0"/>
          </a:p>
        </p:txBody>
      </p:sp>
    </p:spTree>
    <p:extLst>
      <p:ext uri="{BB962C8B-B14F-4D97-AF65-F5344CB8AC3E}">
        <p14:creationId xmlns:p14="http://schemas.microsoft.com/office/powerpoint/2010/main" val="2117619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574F-520A-4496-ACD7-2B0C3DF3EBDA}"/>
              </a:ext>
            </a:extLst>
          </p:cNvPr>
          <p:cNvSpPr>
            <a:spLocks noGrp="1"/>
          </p:cNvSpPr>
          <p:nvPr>
            <p:ph type="title"/>
          </p:nvPr>
        </p:nvSpPr>
        <p:spPr/>
        <p:txBody>
          <a:bodyPr/>
          <a:lstStyle/>
          <a:p>
            <a:r>
              <a:rPr lang="en-US" dirty="0"/>
              <a:t>Effects After Revamping of Code</a:t>
            </a:r>
          </a:p>
        </p:txBody>
      </p:sp>
      <p:sp>
        <p:nvSpPr>
          <p:cNvPr id="3" name="Content Placeholder 2">
            <a:extLst>
              <a:ext uri="{FF2B5EF4-FFF2-40B4-BE49-F238E27FC236}">
                <a16:creationId xmlns:a16="http://schemas.microsoft.com/office/drawing/2014/main" id="{04ED1AFD-A34C-4B68-B1D7-43FA13AD28D8}"/>
              </a:ext>
            </a:extLst>
          </p:cNvPr>
          <p:cNvSpPr>
            <a:spLocks noGrp="1"/>
          </p:cNvSpPr>
          <p:nvPr>
            <p:ph idx="1"/>
          </p:nvPr>
        </p:nvSpPr>
        <p:spPr>
          <a:xfrm>
            <a:off x="609600" y="1456280"/>
            <a:ext cx="10972800" cy="1818766"/>
          </a:xfrm>
        </p:spPr>
        <p:txBody>
          <a:bodyPr/>
          <a:lstStyle/>
          <a:p>
            <a:r>
              <a:rPr lang="en-US" dirty="0"/>
              <a:t>Time Complexity Reduced</a:t>
            </a:r>
          </a:p>
          <a:p>
            <a:r>
              <a:rPr lang="en-US" dirty="0"/>
              <a:t>Dependency on </a:t>
            </a:r>
            <a:r>
              <a:rPr lang="en-US" dirty="0" err="1"/>
              <a:t>MongoDb</a:t>
            </a:r>
            <a:r>
              <a:rPr lang="en-US" dirty="0"/>
              <a:t> Reduced</a:t>
            </a:r>
          </a:p>
          <a:p>
            <a:r>
              <a:rPr lang="en-US" dirty="0"/>
              <a:t>Increased Modularity and Reusability of code</a:t>
            </a:r>
          </a:p>
        </p:txBody>
      </p:sp>
    </p:spTree>
    <p:extLst>
      <p:ext uri="{BB962C8B-B14F-4D97-AF65-F5344CB8AC3E}">
        <p14:creationId xmlns:p14="http://schemas.microsoft.com/office/powerpoint/2010/main" val="4036962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1365-594F-4458-A4D7-137ADD70CD94}"/>
              </a:ext>
            </a:extLst>
          </p:cNvPr>
          <p:cNvSpPr>
            <a:spLocks noGrp="1"/>
          </p:cNvSpPr>
          <p:nvPr>
            <p:ph type="title"/>
          </p:nvPr>
        </p:nvSpPr>
        <p:spPr/>
        <p:txBody>
          <a:bodyPr/>
          <a:lstStyle/>
          <a:p>
            <a:r>
              <a:rPr lang="en-US" dirty="0"/>
              <a:t>Testing it Against LLM-based approach</a:t>
            </a:r>
          </a:p>
        </p:txBody>
      </p:sp>
      <p:sp>
        <p:nvSpPr>
          <p:cNvPr id="3" name="Content Placeholder 2">
            <a:extLst>
              <a:ext uri="{FF2B5EF4-FFF2-40B4-BE49-F238E27FC236}">
                <a16:creationId xmlns:a16="http://schemas.microsoft.com/office/drawing/2014/main" id="{494FC9D1-DC29-4D2C-9E21-1F8EB948DB56}"/>
              </a:ext>
            </a:extLst>
          </p:cNvPr>
          <p:cNvSpPr>
            <a:spLocks noGrp="1"/>
          </p:cNvSpPr>
          <p:nvPr>
            <p:ph idx="1"/>
          </p:nvPr>
        </p:nvSpPr>
        <p:spPr/>
        <p:txBody>
          <a:bodyPr/>
          <a:lstStyle/>
          <a:p>
            <a:r>
              <a:rPr lang="en-US" dirty="0"/>
              <a:t>Ontology based approach processes linearly with increase in word count as shown in figure, while LLMs are not dependent on words (Although it is limited by max tokens)</a:t>
            </a:r>
          </a:p>
        </p:txBody>
      </p:sp>
      <p:pic>
        <p:nvPicPr>
          <p:cNvPr id="4" name="Picture 2">
            <a:extLst>
              <a:ext uri="{FF2B5EF4-FFF2-40B4-BE49-F238E27FC236}">
                <a16:creationId xmlns:a16="http://schemas.microsoft.com/office/drawing/2014/main" id="{9FAD0446-7CF2-46F8-9622-B92D32897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972" y="3095525"/>
            <a:ext cx="4885613" cy="315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58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Momin Tariq</a:t>
            </a:r>
          </a:p>
          <a:p>
            <a:r>
              <a:rPr lang="en-US" sz="4400" b="1" dirty="0">
                <a:solidFill>
                  <a:schemeClr val="tx1"/>
                </a:solidFill>
              </a:rPr>
              <a:t>Work Done till MDR-1</a:t>
            </a:r>
          </a:p>
        </p:txBody>
      </p:sp>
    </p:spTree>
    <p:extLst>
      <p:ext uri="{BB962C8B-B14F-4D97-AF65-F5344CB8AC3E}">
        <p14:creationId xmlns:p14="http://schemas.microsoft.com/office/powerpoint/2010/main" val="161558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8</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295381"/>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Sourcing</a:t>
            </a:r>
          </a:p>
        </p:txBody>
      </p:sp>
      <p:graphicFrame>
        <p:nvGraphicFramePr>
          <p:cNvPr id="3" name="Content Placeholder 2">
            <a:extLst>
              <a:ext uri="{FF2B5EF4-FFF2-40B4-BE49-F238E27FC236}">
                <a16:creationId xmlns:a16="http://schemas.microsoft.com/office/drawing/2014/main" id="{2CC63D4B-365F-49B3-98FB-2FA63F96E510}"/>
              </a:ext>
            </a:extLst>
          </p:cNvPr>
          <p:cNvGraphicFramePr>
            <a:graphicFrameLocks noGrp="1"/>
          </p:cNvGraphicFramePr>
          <p:nvPr>
            <p:ph idx="1"/>
            <p:extLst/>
          </p:nvPr>
        </p:nvGraphicFramePr>
        <p:xfrm>
          <a:off x="508986" y="3076501"/>
          <a:ext cx="10972800" cy="2225040"/>
        </p:xfrm>
        <a:graphic>
          <a:graphicData uri="http://schemas.openxmlformats.org/drawingml/2006/table">
            <a:tbl>
              <a:tblPr firstRow="1" bandRow="1">
                <a:tableStyleId>{5C22544A-7EE6-4342-B048-85BDC9FD1C3A}</a:tableStyleId>
              </a:tblPr>
              <a:tblGrid>
                <a:gridCol w="2985857">
                  <a:extLst>
                    <a:ext uri="{9D8B030D-6E8A-4147-A177-3AD203B41FA5}">
                      <a16:colId xmlns:a16="http://schemas.microsoft.com/office/drawing/2014/main" val="2324941630"/>
                    </a:ext>
                  </a:extLst>
                </a:gridCol>
                <a:gridCol w="2500543">
                  <a:extLst>
                    <a:ext uri="{9D8B030D-6E8A-4147-A177-3AD203B41FA5}">
                      <a16:colId xmlns:a16="http://schemas.microsoft.com/office/drawing/2014/main" val="1496561823"/>
                    </a:ext>
                  </a:extLst>
                </a:gridCol>
                <a:gridCol w="2743200">
                  <a:extLst>
                    <a:ext uri="{9D8B030D-6E8A-4147-A177-3AD203B41FA5}">
                      <a16:colId xmlns:a16="http://schemas.microsoft.com/office/drawing/2014/main" val="4227338726"/>
                    </a:ext>
                  </a:extLst>
                </a:gridCol>
                <a:gridCol w="2743200">
                  <a:extLst>
                    <a:ext uri="{9D8B030D-6E8A-4147-A177-3AD203B41FA5}">
                      <a16:colId xmlns:a16="http://schemas.microsoft.com/office/drawing/2014/main" val="2114307893"/>
                    </a:ext>
                  </a:extLst>
                </a:gridCol>
              </a:tblGrid>
              <a:tr h="370840">
                <a:tc>
                  <a:txBody>
                    <a:bodyPr/>
                    <a:lstStyle/>
                    <a:p>
                      <a:r>
                        <a:rPr lang="en-US" dirty="0"/>
                        <a:t>Cancer Type</a:t>
                      </a:r>
                    </a:p>
                  </a:txBody>
                  <a:tcPr/>
                </a:tc>
                <a:tc>
                  <a:txBody>
                    <a:bodyPr/>
                    <a:lstStyle/>
                    <a:p>
                      <a:r>
                        <a:rPr lang="en-US" dirty="0"/>
                        <a:t>ICD-10 Code</a:t>
                      </a:r>
                    </a:p>
                  </a:txBody>
                  <a:tcPr/>
                </a:tc>
                <a:tc>
                  <a:txBody>
                    <a:bodyPr/>
                    <a:lstStyle/>
                    <a:p>
                      <a:r>
                        <a:rPr lang="en-US" dirty="0"/>
                        <a:t>No. of Patients</a:t>
                      </a:r>
                    </a:p>
                  </a:txBody>
                  <a:tcPr/>
                </a:tc>
                <a:tc>
                  <a:txBody>
                    <a:bodyPr/>
                    <a:lstStyle/>
                    <a:p>
                      <a:r>
                        <a:rPr lang="en-US" dirty="0"/>
                        <a:t>No. of Notes</a:t>
                      </a:r>
                    </a:p>
                  </a:txBody>
                  <a:tcPr/>
                </a:tc>
                <a:extLst>
                  <a:ext uri="{0D108BD9-81ED-4DB2-BD59-A6C34878D82A}">
                    <a16:rowId xmlns:a16="http://schemas.microsoft.com/office/drawing/2014/main" val="1312178185"/>
                  </a:ext>
                </a:extLst>
              </a:tr>
              <a:tr h="370840">
                <a:tc>
                  <a:txBody>
                    <a:bodyPr/>
                    <a:lstStyle/>
                    <a:p>
                      <a:r>
                        <a:rPr lang="en-US" dirty="0"/>
                        <a:t>Colon Cancer</a:t>
                      </a:r>
                    </a:p>
                  </a:txBody>
                  <a:tcPr/>
                </a:tc>
                <a:tc>
                  <a:txBody>
                    <a:bodyPr/>
                    <a:lstStyle/>
                    <a:p>
                      <a:r>
                        <a:rPr lang="en-US" dirty="0"/>
                        <a:t>C18</a:t>
                      </a:r>
                    </a:p>
                  </a:txBody>
                  <a:tcPr/>
                </a:tc>
                <a:tc>
                  <a:txBody>
                    <a:bodyPr/>
                    <a:lstStyle/>
                    <a:p>
                      <a:r>
                        <a:rPr lang="en-US" dirty="0"/>
                        <a:t>2,023</a:t>
                      </a:r>
                    </a:p>
                  </a:txBody>
                  <a:tcPr/>
                </a:tc>
                <a:tc>
                  <a:txBody>
                    <a:bodyPr/>
                    <a:lstStyle/>
                    <a:p>
                      <a:r>
                        <a:rPr lang="en-US" dirty="0"/>
                        <a:t>42,509</a:t>
                      </a:r>
                    </a:p>
                  </a:txBody>
                  <a:tcPr/>
                </a:tc>
                <a:extLst>
                  <a:ext uri="{0D108BD9-81ED-4DB2-BD59-A6C34878D82A}">
                    <a16:rowId xmlns:a16="http://schemas.microsoft.com/office/drawing/2014/main" val="57817499"/>
                  </a:ext>
                </a:extLst>
              </a:tr>
              <a:tr h="370840">
                <a:tc>
                  <a:txBody>
                    <a:bodyPr/>
                    <a:lstStyle/>
                    <a:p>
                      <a:r>
                        <a:rPr lang="en-US" dirty="0"/>
                        <a:t>Lung Cancer</a:t>
                      </a:r>
                    </a:p>
                  </a:txBody>
                  <a:tcPr/>
                </a:tc>
                <a:tc>
                  <a:txBody>
                    <a:bodyPr/>
                    <a:lstStyle/>
                    <a:p>
                      <a:r>
                        <a:rPr lang="en-US" dirty="0"/>
                        <a:t>C34</a:t>
                      </a:r>
                    </a:p>
                  </a:txBody>
                  <a:tcPr/>
                </a:tc>
                <a:tc>
                  <a:txBody>
                    <a:bodyPr/>
                    <a:lstStyle/>
                    <a:p>
                      <a:r>
                        <a:rPr lang="en-US" dirty="0"/>
                        <a:t>2,847</a:t>
                      </a:r>
                    </a:p>
                  </a:txBody>
                  <a:tcPr/>
                </a:tc>
                <a:tc>
                  <a:txBody>
                    <a:bodyPr/>
                    <a:lstStyle/>
                    <a:p>
                      <a:r>
                        <a:rPr lang="en-US" dirty="0"/>
                        <a:t>56,585</a:t>
                      </a:r>
                    </a:p>
                  </a:txBody>
                  <a:tcPr/>
                </a:tc>
                <a:extLst>
                  <a:ext uri="{0D108BD9-81ED-4DB2-BD59-A6C34878D82A}">
                    <a16:rowId xmlns:a16="http://schemas.microsoft.com/office/drawing/2014/main" val="39625271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Blood (plasma cell) Cancer</a:t>
                      </a:r>
                    </a:p>
                  </a:txBody>
                  <a:tcPr/>
                </a:tc>
                <a:tc>
                  <a:txBody>
                    <a:bodyPr/>
                    <a:lstStyle/>
                    <a:p>
                      <a:r>
                        <a:rPr lang="en-US" dirty="0"/>
                        <a:t>C90</a:t>
                      </a:r>
                    </a:p>
                  </a:txBody>
                  <a:tcPr/>
                </a:tc>
                <a:tc>
                  <a:txBody>
                    <a:bodyPr/>
                    <a:lstStyle/>
                    <a:p>
                      <a:r>
                        <a:rPr lang="en-US" dirty="0"/>
                        <a:t>1,237</a:t>
                      </a:r>
                    </a:p>
                  </a:txBody>
                  <a:tcPr/>
                </a:tc>
                <a:tc>
                  <a:txBody>
                    <a:bodyPr/>
                    <a:lstStyle/>
                    <a:p>
                      <a:r>
                        <a:rPr lang="en-US" dirty="0"/>
                        <a:t>38,216</a:t>
                      </a:r>
                    </a:p>
                  </a:txBody>
                  <a:tcPr/>
                </a:tc>
                <a:extLst>
                  <a:ext uri="{0D108BD9-81ED-4DB2-BD59-A6C34878D82A}">
                    <a16:rowId xmlns:a16="http://schemas.microsoft.com/office/drawing/2014/main" val="81560713"/>
                  </a:ext>
                </a:extLst>
              </a:tr>
              <a:tr h="370840">
                <a:tc>
                  <a:txBody>
                    <a:bodyPr/>
                    <a:lstStyle/>
                    <a:p>
                      <a:r>
                        <a:rPr lang="en-US" b="1" dirty="0"/>
                        <a:t>Breast Cancer</a:t>
                      </a:r>
                    </a:p>
                  </a:txBody>
                  <a:tcPr/>
                </a:tc>
                <a:tc>
                  <a:txBody>
                    <a:bodyPr/>
                    <a:lstStyle/>
                    <a:p>
                      <a:r>
                        <a:rPr lang="en-US" b="1" dirty="0"/>
                        <a:t>C50</a:t>
                      </a:r>
                    </a:p>
                  </a:txBody>
                  <a:tcPr/>
                </a:tc>
                <a:tc>
                  <a:txBody>
                    <a:bodyPr/>
                    <a:lstStyle/>
                    <a:p>
                      <a:r>
                        <a:rPr lang="en-US" b="1" dirty="0"/>
                        <a:t>5</a:t>
                      </a:r>
                      <a:r>
                        <a:rPr lang="en-US" b="1"/>
                        <a:t>,324</a:t>
                      </a:r>
                      <a:endParaRPr lang="en-US" b="1" dirty="0"/>
                    </a:p>
                  </a:txBody>
                  <a:tcPr/>
                </a:tc>
                <a:tc>
                  <a:txBody>
                    <a:bodyPr/>
                    <a:lstStyle/>
                    <a:p>
                      <a:r>
                        <a:rPr lang="en-US" b="1" dirty="0"/>
                        <a:t>91,658</a:t>
                      </a:r>
                    </a:p>
                  </a:txBody>
                  <a:tcPr/>
                </a:tc>
                <a:extLst>
                  <a:ext uri="{0D108BD9-81ED-4DB2-BD59-A6C34878D82A}">
                    <a16:rowId xmlns:a16="http://schemas.microsoft.com/office/drawing/2014/main" val="3724889248"/>
                  </a:ext>
                </a:extLst>
              </a:tr>
              <a:tr h="370840">
                <a:tc>
                  <a:txBody>
                    <a:bodyPr/>
                    <a:lstStyle/>
                    <a:p>
                      <a:r>
                        <a:rPr lang="en-US" dirty="0"/>
                        <a:t>Prostate Cancer</a:t>
                      </a:r>
                    </a:p>
                  </a:txBody>
                  <a:tcPr/>
                </a:tc>
                <a:tc>
                  <a:txBody>
                    <a:bodyPr/>
                    <a:lstStyle/>
                    <a:p>
                      <a:r>
                        <a:rPr lang="en-US" dirty="0"/>
                        <a:t>C61</a:t>
                      </a:r>
                    </a:p>
                  </a:txBody>
                  <a:tcPr/>
                </a:tc>
                <a:tc>
                  <a:txBody>
                    <a:bodyPr/>
                    <a:lstStyle/>
                    <a:p>
                      <a:r>
                        <a:rPr lang="en-US" dirty="0"/>
                        <a:t>2,619</a:t>
                      </a:r>
                    </a:p>
                  </a:txBody>
                  <a:tcPr/>
                </a:tc>
                <a:tc>
                  <a:txBody>
                    <a:bodyPr/>
                    <a:lstStyle/>
                    <a:p>
                      <a:r>
                        <a:rPr lang="en-US" dirty="0"/>
                        <a:t>47,348</a:t>
                      </a:r>
                    </a:p>
                  </a:txBody>
                  <a:tcPr/>
                </a:tc>
                <a:extLst>
                  <a:ext uri="{0D108BD9-81ED-4DB2-BD59-A6C34878D82A}">
                    <a16:rowId xmlns:a16="http://schemas.microsoft.com/office/drawing/2014/main" val="3059869755"/>
                  </a:ext>
                </a:extLst>
              </a:tr>
            </a:tbl>
          </a:graphicData>
        </a:graphic>
      </p:graphicFrame>
      <p:sp>
        <p:nvSpPr>
          <p:cNvPr id="4" name="Rectangle 3">
            <a:extLst>
              <a:ext uri="{FF2B5EF4-FFF2-40B4-BE49-F238E27FC236}">
                <a16:creationId xmlns:a16="http://schemas.microsoft.com/office/drawing/2014/main" id="{8169E3F4-0D1D-4AAD-99B9-94DBABC09571}"/>
              </a:ext>
            </a:extLst>
          </p:cNvPr>
          <p:cNvSpPr/>
          <p:nvPr/>
        </p:nvSpPr>
        <p:spPr>
          <a:xfrm>
            <a:off x="1113921" y="1652359"/>
            <a:ext cx="8332730" cy="1015663"/>
          </a:xfrm>
          <a:prstGeom prst="rect">
            <a:avLst/>
          </a:prstGeom>
        </p:spPr>
        <p:txBody>
          <a:bodyPr wrap="none">
            <a:spAutoFit/>
          </a:bodyPr>
          <a:lstStyle/>
          <a:p>
            <a:r>
              <a:rPr lang="en-US" sz="2000" dirty="0"/>
              <a:t>- The data was sourced from a MongoDB, which was stored via </a:t>
            </a:r>
            <a:r>
              <a:rPr lang="en-US" sz="2000" dirty="0" err="1"/>
              <a:t>PySpark</a:t>
            </a:r>
            <a:r>
              <a:rPr lang="en-US" sz="2000" dirty="0"/>
              <a:t>.</a:t>
            </a:r>
          </a:p>
          <a:p>
            <a:endParaRPr lang="en-US" sz="2000" dirty="0"/>
          </a:p>
          <a:p>
            <a:r>
              <a:rPr lang="en-US" sz="2000" dirty="0"/>
              <a:t>- Five major cancer types, with there patients and notes are given as:</a:t>
            </a:r>
          </a:p>
        </p:txBody>
      </p:sp>
    </p:spTree>
    <p:extLst>
      <p:ext uri="{BB962C8B-B14F-4D97-AF65-F5344CB8AC3E}">
        <p14:creationId xmlns:p14="http://schemas.microsoft.com/office/powerpoint/2010/main" val="30868072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5FD9F96E-8418-4220-9150-D8457396E133}"/>
              </a:ext>
            </a:extLst>
          </p:cNvPr>
          <p:cNvSpPr txBox="1"/>
          <p:nvPr/>
        </p:nvSpPr>
        <p:spPr>
          <a:xfrm>
            <a:off x="399495" y="1305090"/>
            <a:ext cx="113900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Why we needed to prepare data?</a:t>
            </a:r>
          </a:p>
          <a:p>
            <a:pPr marL="742950" lvl="1" indent="-285750">
              <a:buFont typeface="Arial" panose="020B0604020202020204" pitchFamily="34" charset="0"/>
              <a:buChar char="•"/>
            </a:pPr>
            <a:r>
              <a:rPr lang="en-US" dirty="0"/>
              <a:t>To review Mistral’s performance on different practices</a:t>
            </a:r>
          </a:p>
          <a:p>
            <a:pPr marL="742950" lvl="1" indent="-285750">
              <a:buFont typeface="Arial" panose="020B0604020202020204" pitchFamily="34" charset="0"/>
              <a:buChar char="•"/>
            </a:pPr>
            <a:r>
              <a:rPr lang="en-US" dirty="0"/>
              <a:t>Make a quantitative analysis of Mistral’s performance</a:t>
            </a:r>
          </a:p>
          <a:p>
            <a:pPr marL="742950" lvl="1" indent="-285750">
              <a:buFont typeface="Arial" panose="020B0604020202020204" pitchFamily="34" charset="0"/>
              <a:buChar char="•"/>
            </a:pPr>
            <a:r>
              <a:rPr lang="en-US" dirty="0"/>
              <a:t>Compare Mistral’s performance with that of GPT-4</a:t>
            </a:r>
          </a:p>
          <a:p>
            <a:pPr marL="742950" lvl="1" indent="-285750">
              <a:buFont typeface="Arial" panose="020B0604020202020204" pitchFamily="34" charset="0"/>
              <a:buChar char="•"/>
            </a:pPr>
            <a:r>
              <a:rPr lang="en-US" dirty="0"/>
              <a:t>Curate data for finetuning</a:t>
            </a:r>
          </a:p>
        </p:txBody>
      </p:sp>
      <p:sp>
        <p:nvSpPr>
          <p:cNvPr id="6" name="TextBox 5">
            <a:extLst>
              <a:ext uri="{FF2B5EF4-FFF2-40B4-BE49-F238E27FC236}">
                <a16:creationId xmlns:a16="http://schemas.microsoft.com/office/drawing/2014/main" id="{03EAA52A-A7EE-4A60-89BB-E744C84270F7}"/>
              </a:ext>
            </a:extLst>
          </p:cNvPr>
          <p:cNvSpPr txBox="1"/>
          <p:nvPr/>
        </p:nvSpPr>
        <p:spPr>
          <a:xfrm>
            <a:off x="399494" y="3010972"/>
            <a:ext cx="113900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Approach used for dataset preparation</a:t>
            </a:r>
          </a:p>
          <a:p>
            <a:pPr marL="800100" lvl="1" indent="-342900">
              <a:buFont typeface="Arial" panose="020B0604020202020204" pitchFamily="34" charset="0"/>
              <a:buChar char="•"/>
            </a:pPr>
            <a:r>
              <a:rPr lang="en-US" dirty="0"/>
              <a:t>Extract notes of top 50 practices of </a:t>
            </a:r>
            <a:r>
              <a:rPr lang="en-US" dirty="0" err="1"/>
              <a:t>CureMD</a:t>
            </a:r>
            <a:endParaRPr lang="en-US" dirty="0"/>
          </a:p>
          <a:p>
            <a:pPr marL="800100" lvl="1" indent="-342900">
              <a:buFont typeface="Arial" panose="020B0604020202020204" pitchFamily="34" charset="0"/>
              <a:buChar char="•"/>
            </a:pPr>
            <a:r>
              <a:rPr lang="en-US" dirty="0"/>
              <a:t>Extract notes of 20 different patients from each practice randomly</a:t>
            </a:r>
          </a:p>
        </p:txBody>
      </p:sp>
      <p:sp>
        <p:nvSpPr>
          <p:cNvPr id="13" name="TextBox 12">
            <a:extLst>
              <a:ext uri="{FF2B5EF4-FFF2-40B4-BE49-F238E27FC236}">
                <a16:creationId xmlns:a16="http://schemas.microsoft.com/office/drawing/2014/main" id="{A6953005-4B62-483C-8A3B-A562601FDA1A}"/>
              </a:ext>
            </a:extLst>
          </p:cNvPr>
          <p:cNvSpPr txBox="1"/>
          <p:nvPr/>
        </p:nvSpPr>
        <p:spPr>
          <a:xfrm>
            <a:off x="434841" y="4440264"/>
            <a:ext cx="113900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Performed notes processing on extracted notes</a:t>
            </a:r>
          </a:p>
          <a:p>
            <a:pPr marL="800100" lvl="1" indent="-342900">
              <a:buFont typeface="Arial" panose="020B0604020202020204" pitchFamily="34" charset="0"/>
              <a:buChar char="•"/>
            </a:pPr>
            <a:r>
              <a:rPr lang="en-US" dirty="0"/>
              <a:t>The extracted notes were processed by both Mistral7b and GPT-4 using API</a:t>
            </a:r>
          </a:p>
          <a:p>
            <a:pPr marL="800100" lvl="1" indent="-342900">
              <a:buFont typeface="Arial" panose="020B0604020202020204" pitchFamily="34" charset="0"/>
              <a:buChar char="•"/>
            </a:pPr>
            <a:r>
              <a:rPr lang="en-US" dirty="0"/>
              <a:t>Reviewed and compared the JSONs extracted by both the above models</a:t>
            </a:r>
          </a:p>
        </p:txBody>
      </p:sp>
      <p:sp>
        <p:nvSpPr>
          <p:cNvPr id="8" name="Title 1">
            <a:extLst>
              <a:ext uri="{FF2B5EF4-FFF2-40B4-BE49-F238E27FC236}">
                <a16:creationId xmlns:a16="http://schemas.microsoft.com/office/drawing/2014/main" id="{59AC9D2C-C468-4ED0-920E-7F185B5A9BB7}"/>
              </a:ext>
            </a:extLst>
          </p:cNvPr>
          <p:cNvSpPr>
            <a:spLocks noGrp="1"/>
          </p:cNvSpPr>
          <p:nvPr>
            <p:ph type="title"/>
          </p:nvPr>
        </p:nvSpPr>
        <p:spPr>
          <a:xfrm>
            <a:off x="609599" y="185739"/>
            <a:ext cx="11179945" cy="878787"/>
          </a:xfrm>
        </p:spPr>
        <p:txBody>
          <a:bodyPr anchor="ctr"/>
          <a:lstStyle/>
          <a:p>
            <a:pPr algn="ctr"/>
            <a:r>
              <a:rPr lang="en-US" dirty="0"/>
              <a:t>Data Preparation</a:t>
            </a:r>
          </a:p>
        </p:txBody>
      </p:sp>
    </p:spTree>
    <p:extLst>
      <p:ext uri="{BB962C8B-B14F-4D97-AF65-F5344CB8AC3E}">
        <p14:creationId xmlns:p14="http://schemas.microsoft.com/office/powerpoint/2010/main" val="296858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5FD9F96E-8418-4220-9150-D8457396E133}"/>
              </a:ext>
            </a:extLst>
          </p:cNvPr>
          <p:cNvSpPr txBox="1"/>
          <p:nvPr/>
        </p:nvSpPr>
        <p:spPr>
          <a:xfrm>
            <a:off x="399495" y="1214448"/>
            <a:ext cx="113900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for reviewing responses and annotating data for finetuning:</a:t>
            </a:r>
          </a:p>
          <a:p>
            <a:pPr marL="742950" lvl="1" indent="-285750">
              <a:buFont typeface="Arial" panose="020B0604020202020204" pitchFamily="34" charset="0"/>
              <a:buChar char="•"/>
            </a:pPr>
            <a:r>
              <a:rPr lang="en-US" dirty="0"/>
              <a:t>Made an application using React and Django for reviewing LLM’s responses easily</a:t>
            </a:r>
          </a:p>
          <a:p>
            <a:pPr marL="742950" lvl="1" indent="-285750">
              <a:buFont typeface="Arial" panose="020B0604020202020204" pitchFamily="34" charset="0"/>
              <a:buChar char="•"/>
            </a:pPr>
            <a:r>
              <a:rPr lang="en-US" dirty="0"/>
              <a:t>App displays Notes along with responses in different tabs for allergies, family history and social history</a:t>
            </a:r>
          </a:p>
          <a:p>
            <a:pPr marL="742950" lvl="1" indent="-285750">
              <a:buFont typeface="Arial" panose="020B0604020202020204" pitchFamily="34" charset="0"/>
              <a:buChar char="•"/>
            </a:pPr>
            <a:r>
              <a:rPr lang="en-US" dirty="0"/>
              <a:t>Provides an editable box for fixing the response, this edited response was then used for finetuning</a:t>
            </a:r>
          </a:p>
          <a:p>
            <a:pPr lvl="1"/>
            <a:endParaRPr lang="en-US" dirty="0"/>
          </a:p>
        </p:txBody>
      </p:sp>
      <p:pic>
        <p:nvPicPr>
          <p:cNvPr id="8" name="Picture 7">
            <a:extLst>
              <a:ext uri="{FF2B5EF4-FFF2-40B4-BE49-F238E27FC236}">
                <a16:creationId xmlns:a16="http://schemas.microsoft.com/office/drawing/2014/main" id="{9A779512-C76B-49A8-9134-6857B92BC0C2}"/>
              </a:ext>
            </a:extLst>
          </p:cNvPr>
          <p:cNvPicPr>
            <a:picLocks noChangeAspect="1"/>
          </p:cNvPicPr>
          <p:nvPr/>
        </p:nvPicPr>
        <p:blipFill>
          <a:blip r:embed="rId2"/>
          <a:stretch>
            <a:fillRect/>
          </a:stretch>
        </p:blipFill>
        <p:spPr>
          <a:xfrm>
            <a:off x="2315983" y="2535495"/>
            <a:ext cx="7627768" cy="3630736"/>
          </a:xfrm>
          <a:prstGeom prst="rect">
            <a:avLst/>
          </a:prstGeom>
        </p:spPr>
      </p:pic>
      <p:sp>
        <p:nvSpPr>
          <p:cNvPr id="6" name="Title 1">
            <a:extLst>
              <a:ext uri="{FF2B5EF4-FFF2-40B4-BE49-F238E27FC236}">
                <a16:creationId xmlns:a16="http://schemas.microsoft.com/office/drawing/2014/main" id="{B89262FF-98DB-4113-AE41-A674FFA07B41}"/>
              </a:ext>
            </a:extLst>
          </p:cNvPr>
          <p:cNvSpPr>
            <a:spLocks noGrp="1"/>
          </p:cNvSpPr>
          <p:nvPr>
            <p:ph type="title"/>
          </p:nvPr>
        </p:nvSpPr>
        <p:spPr>
          <a:xfrm>
            <a:off x="609599" y="185739"/>
            <a:ext cx="11179945" cy="878787"/>
          </a:xfrm>
        </p:spPr>
        <p:txBody>
          <a:bodyPr anchor="ctr"/>
          <a:lstStyle/>
          <a:p>
            <a:pPr algn="ctr"/>
            <a:r>
              <a:rPr lang="en-US" dirty="0"/>
              <a:t>SPA for Reviewing Asthma Notes</a:t>
            </a:r>
          </a:p>
        </p:txBody>
      </p:sp>
    </p:spTree>
    <p:extLst>
      <p:ext uri="{BB962C8B-B14F-4D97-AF65-F5344CB8AC3E}">
        <p14:creationId xmlns:p14="http://schemas.microsoft.com/office/powerpoint/2010/main" val="2366462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7" name="Title 5">
            <a:extLst>
              <a:ext uri="{FF2B5EF4-FFF2-40B4-BE49-F238E27FC236}">
                <a16:creationId xmlns:a16="http://schemas.microsoft.com/office/drawing/2014/main" id="{B8D6A813-A888-4075-8A43-CF390D9239B3}"/>
              </a:ext>
            </a:extLst>
          </p:cNvPr>
          <p:cNvSpPr txBox="1">
            <a:spLocks/>
          </p:cNvSpPr>
          <p:nvPr/>
        </p:nvSpPr>
        <p:spPr>
          <a:xfrm>
            <a:off x="643467" y="137542"/>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endParaRPr lang="en-US" dirty="0"/>
          </a:p>
        </p:txBody>
      </p:sp>
      <p:sp>
        <p:nvSpPr>
          <p:cNvPr id="3" name="TextBox 2">
            <a:extLst>
              <a:ext uri="{FF2B5EF4-FFF2-40B4-BE49-F238E27FC236}">
                <a16:creationId xmlns:a16="http://schemas.microsoft.com/office/drawing/2014/main" id="{5FD9F96E-8418-4220-9150-D8457396E133}"/>
              </a:ext>
            </a:extLst>
          </p:cNvPr>
          <p:cNvSpPr txBox="1"/>
          <p:nvPr/>
        </p:nvSpPr>
        <p:spPr>
          <a:xfrm>
            <a:off x="399495" y="1397675"/>
            <a:ext cx="113900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Each of 5 resources spent 3 days to manually verify information from Notes</a:t>
            </a:r>
          </a:p>
          <a:p>
            <a:pPr marL="742950" lvl="1" indent="-285750">
              <a:buFont typeface="Arial" panose="020B0604020202020204" pitchFamily="34" charset="0"/>
              <a:buChar char="•"/>
            </a:pPr>
            <a:r>
              <a:rPr lang="en-US" dirty="0"/>
              <a:t>To make JSON Valid</a:t>
            </a:r>
          </a:p>
          <a:p>
            <a:pPr marL="742950" lvl="1" indent="-285750">
              <a:buFont typeface="Arial" panose="020B0604020202020204" pitchFamily="34" charset="0"/>
              <a:buChar char="•"/>
            </a:pPr>
            <a:r>
              <a:rPr lang="en-US" dirty="0"/>
              <a:t>Make sure JSON adheres with schema provided</a:t>
            </a:r>
          </a:p>
          <a:p>
            <a:pPr marL="742950" lvl="1" indent="-285750">
              <a:buFont typeface="Arial" panose="020B0604020202020204" pitchFamily="34" charset="0"/>
              <a:buChar char="•"/>
            </a:pPr>
            <a:r>
              <a:rPr lang="en-US" dirty="0"/>
              <a:t>Make sure no information is missed</a:t>
            </a:r>
          </a:p>
          <a:p>
            <a:pPr marL="742950" lvl="1" indent="-285750">
              <a:buFont typeface="Arial" panose="020B0604020202020204" pitchFamily="34" charset="0"/>
              <a:buChar char="•"/>
            </a:pPr>
            <a:r>
              <a:rPr lang="en-US" dirty="0"/>
              <a:t>Make sure no extra information was added</a:t>
            </a:r>
          </a:p>
          <a:p>
            <a:pPr marL="742950" lvl="1" indent="-285750">
              <a:buFont typeface="Arial" panose="020B0604020202020204" pitchFamily="34" charset="0"/>
              <a:buChar char="•"/>
            </a:pPr>
            <a:r>
              <a:rPr lang="en-US" dirty="0"/>
              <a:t>Make sure context provided is correct</a:t>
            </a:r>
          </a:p>
          <a:p>
            <a:pPr lvl="1"/>
            <a:endParaRPr lang="en-US" dirty="0"/>
          </a:p>
        </p:txBody>
      </p:sp>
      <p:sp>
        <p:nvSpPr>
          <p:cNvPr id="6" name="Title 1">
            <a:extLst>
              <a:ext uri="{FF2B5EF4-FFF2-40B4-BE49-F238E27FC236}">
                <a16:creationId xmlns:a16="http://schemas.microsoft.com/office/drawing/2014/main" id="{E1643EF4-7F27-4684-BA66-C21FC8BB04C7}"/>
              </a:ext>
            </a:extLst>
          </p:cNvPr>
          <p:cNvSpPr>
            <a:spLocks noGrp="1"/>
          </p:cNvSpPr>
          <p:nvPr>
            <p:ph type="title"/>
          </p:nvPr>
        </p:nvSpPr>
        <p:spPr>
          <a:xfrm>
            <a:off x="609599" y="185739"/>
            <a:ext cx="11179945" cy="878787"/>
          </a:xfrm>
        </p:spPr>
        <p:txBody>
          <a:bodyPr anchor="ctr"/>
          <a:lstStyle/>
          <a:p>
            <a:pPr algn="ctr"/>
            <a:r>
              <a:rPr lang="en-US" dirty="0"/>
              <a:t>Annotating Notes for Finetuning</a:t>
            </a:r>
          </a:p>
        </p:txBody>
      </p:sp>
    </p:spTree>
    <p:extLst>
      <p:ext uri="{BB962C8B-B14F-4D97-AF65-F5344CB8AC3E}">
        <p14:creationId xmlns:p14="http://schemas.microsoft.com/office/powerpoint/2010/main" val="3112092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5FD9F96E-8418-4220-9150-D8457396E133}"/>
              </a:ext>
            </a:extLst>
          </p:cNvPr>
          <p:cNvSpPr txBox="1"/>
          <p:nvPr/>
        </p:nvSpPr>
        <p:spPr>
          <a:xfrm>
            <a:off x="399495" y="1460633"/>
            <a:ext cx="113900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Earlier Medical Mind application was designed for Diabetes</a:t>
            </a:r>
          </a:p>
          <a:p>
            <a:pPr marL="285750" indent="-285750">
              <a:buFont typeface="Arial" panose="020B0604020202020204" pitchFamily="34" charset="0"/>
              <a:buChar char="•"/>
            </a:pPr>
            <a:r>
              <a:rPr lang="en-US" dirty="0"/>
              <a:t>Made necessary changes to the application to make it generic and adaptable for all diseases</a:t>
            </a:r>
          </a:p>
          <a:p>
            <a:pPr marL="742950" lvl="1" indent="-285750">
              <a:buFont typeface="Arial" panose="020B0604020202020204" pitchFamily="34" charset="0"/>
              <a:buChar char="•"/>
            </a:pPr>
            <a:r>
              <a:rPr lang="en-US" dirty="0"/>
              <a:t>Decided on a strict schema for database</a:t>
            </a:r>
          </a:p>
          <a:p>
            <a:pPr marL="742950" lvl="1" indent="-285750">
              <a:buFont typeface="Arial" panose="020B0604020202020204" pitchFamily="34" charset="0"/>
              <a:buChar char="•"/>
            </a:pPr>
            <a:r>
              <a:rPr lang="en-US" dirty="0"/>
              <a:t>Added a dropdown function on the frontend to add new diseases</a:t>
            </a:r>
          </a:p>
          <a:p>
            <a:pPr marL="742950" lvl="1" indent="-285750">
              <a:buFont typeface="Arial" panose="020B0604020202020204" pitchFamily="34" charset="0"/>
              <a:buChar char="•"/>
            </a:pPr>
            <a:r>
              <a:rPr lang="en-US" dirty="0"/>
              <a:t>Made necessary changes in the business logic layer to accommodate other diseases</a:t>
            </a:r>
          </a:p>
        </p:txBody>
      </p:sp>
      <p:sp>
        <p:nvSpPr>
          <p:cNvPr id="8" name="Title 1">
            <a:extLst>
              <a:ext uri="{FF2B5EF4-FFF2-40B4-BE49-F238E27FC236}">
                <a16:creationId xmlns:a16="http://schemas.microsoft.com/office/drawing/2014/main" id="{87AC3F0F-FDB6-43EE-B32D-0D5EF30F719B}"/>
              </a:ext>
            </a:extLst>
          </p:cNvPr>
          <p:cNvSpPr>
            <a:spLocks noGrp="1"/>
          </p:cNvSpPr>
          <p:nvPr>
            <p:ph type="title"/>
          </p:nvPr>
        </p:nvSpPr>
        <p:spPr>
          <a:xfrm>
            <a:off x="609599" y="185739"/>
            <a:ext cx="11179945" cy="878787"/>
          </a:xfrm>
        </p:spPr>
        <p:txBody>
          <a:bodyPr anchor="ctr"/>
          <a:lstStyle/>
          <a:p>
            <a:pPr algn="ctr"/>
            <a:r>
              <a:rPr lang="en-US" dirty="0"/>
              <a:t>Revamping Medical Mind</a:t>
            </a:r>
          </a:p>
        </p:txBody>
      </p:sp>
    </p:spTree>
    <p:extLst>
      <p:ext uri="{BB962C8B-B14F-4D97-AF65-F5344CB8AC3E}">
        <p14:creationId xmlns:p14="http://schemas.microsoft.com/office/powerpoint/2010/main" val="968336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sz="4400" b="1" dirty="0">
                <a:solidFill>
                  <a:schemeClr val="tx1"/>
                </a:solidFill>
              </a:rPr>
              <a:t>Work Done till CDR</a:t>
            </a:r>
          </a:p>
        </p:txBody>
      </p:sp>
    </p:spTree>
    <p:extLst>
      <p:ext uri="{BB962C8B-B14F-4D97-AF65-F5344CB8AC3E}">
        <p14:creationId xmlns:p14="http://schemas.microsoft.com/office/powerpoint/2010/main" val="197702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5FD9F96E-8418-4220-9150-D8457396E133}"/>
              </a:ext>
            </a:extLst>
          </p:cNvPr>
          <p:cNvSpPr txBox="1"/>
          <p:nvPr/>
        </p:nvSpPr>
        <p:spPr>
          <a:xfrm>
            <a:off x="399495" y="1275994"/>
            <a:ext cx="1139005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Decided to extract information related to following:</a:t>
            </a:r>
          </a:p>
          <a:p>
            <a:pPr marL="800100" lvl="1" indent="-342900">
              <a:buAutoNum type="arabicPeriod"/>
            </a:pPr>
            <a:r>
              <a:rPr lang="en-US" dirty="0"/>
              <a:t>Stage</a:t>
            </a:r>
          </a:p>
          <a:p>
            <a:pPr marL="800100" lvl="1" indent="-342900">
              <a:buAutoNum type="arabicPeriod"/>
            </a:pPr>
            <a:r>
              <a:rPr lang="en-US" dirty="0"/>
              <a:t>TNM</a:t>
            </a:r>
          </a:p>
          <a:p>
            <a:pPr marL="800100" lvl="1" indent="-342900">
              <a:buAutoNum type="arabicPeriod"/>
            </a:pPr>
            <a:r>
              <a:rPr lang="en-US" dirty="0"/>
              <a:t>Tumor Information (findings, size, body part/organ, laterality)</a:t>
            </a:r>
          </a:p>
          <a:p>
            <a:pPr marL="800100" lvl="1" indent="-342900">
              <a:buAutoNum type="arabicPeriod"/>
            </a:pPr>
            <a:r>
              <a:rPr lang="en-US" dirty="0"/>
              <a:t>Grade</a:t>
            </a:r>
          </a:p>
          <a:p>
            <a:pPr marL="800100" lvl="1" indent="-342900">
              <a:buAutoNum type="arabicPeriod"/>
            </a:pPr>
            <a:r>
              <a:rPr lang="en-US" dirty="0"/>
              <a:t>Performance (ECOG, KARNOFSKY, LANSKY)</a:t>
            </a:r>
          </a:p>
          <a:p>
            <a:pPr marL="800100" lvl="1" indent="-342900">
              <a:buAutoNum type="arabicPeriod"/>
            </a:pPr>
            <a:r>
              <a:rPr lang="en-US" dirty="0"/>
              <a:t>Biomarkers </a:t>
            </a:r>
          </a:p>
          <a:p>
            <a:pPr marL="1257300" lvl="2" indent="-342900">
              <a:buFont typeface="Arial" panose="020B0604020202020204" pitchFamily="34" charset="0"/>
              <a:buChar char="•"/>
            </a:pPr>
            <a:r>
              <a:rPr lang="en-US" dirty="0"/>
              <a:t>HR (Estrogen, Progesterone)</a:t>
            </a:r>
          </a:p>
          <a:p>
            <a:pPr marL="1257300" lvl="2" indent="-342900">
              <a:buFont typeface="Arial" panose="020B0604020202020204" pitchFamily="34" charset="0"/>
              <a:buChar char="•"/>
            </a:pPr>
            <a:r>
              <a:rPr lang="en-US" dirty="0"/>
              <a:t>HER2</a:t>
            </a:r>
          </a:p>
          <a:p>
            <a:pPr marL="1257300" lvl="2" indent="-342900">
              <a:buFont typeface="Arial" panose="020B0604020202020204" pitchFamily="34" charset="0"/>
              <a:buChar char="•"/>
            </a:pPr>
            <a:r>
              <a:rPr lang="en-US" dirty="0"/>
              <a:t>CA15-3</a:t>
            </a:r>
          </a:p>
          <a:p>
            <a:pPr marL="1257300" lvl="2" indent="-342900">
              <a:buFont typeface="Arial" panose="020B0604020202020204" pitchFamily="34" charset="0"/>
              <a:buChar char="•"/>
            </a:pPr>
            <a:r>
              <a:rPr lang="en-US" dirty="0"/>
              <a:t>CA27-29</a:t>
            </a:r>
          </a:p>
          <a:p>
            <a:pPr marL="1257300" lvl="2" indent="-342900">
              <a:buFont typeface="Arial" panose="020B0604020202020204" pitchFamily="34" charset="0"/>
              <a:buChar char="•"/>
            </a:pPr>
            <a:r>
              <a:rPr lang="en-US" dirty="0"/>
              <a:t>TMB</a:t>
            </a:r>
          </a:p>
          <a:p>
            <a:pPr marL="1257300" lvl="2" indent="-342900">
              <a:buFont typeface="Arial" panose="020B0604020202020204" pitchFamily="34" charset="0"/>
              <a:buChar char="•"/>
            </a:pPr>
            <a:r>
              <a:rPr lang="en-US" dirty="0"/>
              <a:t>MMR</a:t>
            </a:r>
          </a:p>
          <a:p>
            <a:pPr marL="1257300" lvl="2" indent="-342900">
              <a:buFont typeface="Arial" panose="020B0604020202020204" pitchFamily="34" charset="0"/>
              <a:buChar char="•"/>
            </a:pPr>
            <a:r>
              <a:rPr lang="en-US" dirty="0"/>
              <a:t>MSI</a:t>
            </a:r>
          </a:p>
          <a:p>
            <a:pPr marL="1257300" lvl="2" indent="-342900">
              <a:buFont typeface="Arial" panose="020B0604020202020204" pitchFamily="34" charset="0"/>
              <a:buChar char="•"/>
            </a:pPr>
            <a:r>
              <a:rPr lang="en-US" dirty="0"/>
              <a:t>CEA</a:t>
            </a:r>
          </a:p>
          <a:p>
            <a:pPr marL="1257300" lvl="2" indent="-342900">
              <a:buFont typeface="Arial" panose="020B0604020202020204" pitchFamily="34" charset="0"/>
              <a:buChar char="•"/>
            </a:pPr>
            <a:r>
              <a:rPr lang="en-US" dirty="0"/>
              <a:t>PD1/PDL-1</a:t>
            </a:r>
          </a:p>
          <a:p>
            <a:pPr marL="1257300" lvl="2" indent="-342900">
              <a:buFont typeface="Arial" panose="020B0604020202020204" pitchFamily="34" charset="0"/>
              <a:buChar char="•"/>
            </a:pPr>
            <a:r>
              <a:rPr lang="en-US" dirty="0"/>
              <a:t>Mutations (PIK3CA, BRCA, CDK4, CDK6, mTOR, PARP)</a:t>
            </a:r>
          </a:p>
        </p:txBody>
      </p:sp>
      <p:sp>
        <p:nvSpPr>
          <p:cNvPr id="6" name="Title 1">
            <a:extLst>
              <a:ext uri="{FF2B5EF4-FFF2-40B4-BE49-F238E27FC236}">
                <a16:creationId xmlns:a16="http://schemas.microsoft.com/office/drawing/2014/main" id="{3A1F5AEF-511D-4469-BB47-2E5A873C0EBE}"/>
              </a:ext>
            </a:extLst>
          </p:cNvPr>
          <p:cNvSpPr>
            <a:spLocks noGrp="1"/>
          </p:cNvSpPr>
          <p:nvPr>
            <p:ph type="title"/>
          </p:nvPr>
        </p:nvSpPr>
        <p:spPr>
          <a:xfrm>
            <a:off x="609599" y="185739"/>
            <a:ext cx="11179945" cy="878787"/>
          </a:xfrm>
        </p:spPr>
        <p:txBody>
          <a:bodyPr anchor="ctr"/>
          <a:lstStyle/>
          <a:p>
            <a:pPr algn="ctr"/>
            <a:r>
              <a:rPr lang="en-US" dirty="0"/>
              <a:t>Schema Design For Oncology Notes</a:t>
            </a:r>
          </a:p>
        </p:txBody>
      </p:sp>
    </p:spTree>
    <p:extLst>
      <p:ext uri="{BB962C8B-B14F-4D97-AF65-F5344CB8AC3E}">
        <p14:creationId xmlns:p14="http://schemas.microsoft.com/office/powerpoint/2010/main" val="1172724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pic>
        <p:nvPicPr>
          <p:cNvPr id="2" name="Picture 1">
            <a:extLst>
              <a:ext uri="{FF2B5EF4-FFF2-40B4-BE49-F238E27FC236}">
                <a16:creationId xmlns:a16="http://schemas.microsoft.com/office/drawing/2014/main" id="{5B3972DE-2FFD-47C9-BF12-0EA4E90AEA18}"/>
              </a:ext>
            </a:extLst>
          </p:cNvPr>
          <p:cNvPicPr>
            <a:picLocks noChangeAspect="1"/>
          </p:cNvPicPr>
          <p:nvPr/>
        </p:nvPicPr>
        <p:blipFill>
          <a:blip r:embed="rId2"/>
          <a:stretch>
            <a:fillRect/>
          </a:stretch>
        </p:blipFill>
        <p:spPr>
          <a:xfrm>
            <a:off x="115101" y="1923840"/>
            <a:ext cx="4563112" cy="3010320"/>
          </a:xfrm>
          <a:prstGeom prst="rect">
            <a:avLst/>
          </a:prstGeom>
        </p:spPr>
      </p:pic>
      <p:pic>
        <p:nvPicPr>
          <p:cNvPr id="6" name="Picture 5">
            <a:extLst>
              <a:ext uri="{FF2B5EF4-FFF2-40B4-BE49-F238E27FC236}">
                <a16:creationId xmlns:a16="http://schemas.microsoft.com/office/drawing/2014/main" id="{1AD6373E-A378-4776-A45F-FD61746436D9}"/>
              </a:ext>
            </a:extLst>
          </p:cNvPr>
          <p:cNvPicPr>
            <a:picLocks noChangeAspect="1"/>
          </p:cNvPicPr>
          <p:nvPr/>
        </p:nvPicPr>
        <p:blipFill>
          <a:blip r:embed="rId3"/>
          <a:stretch>
            <a:fillRect/>
          </a:stretch>
        </p:blipFill>
        <p:spPr>
          <a:xfrm>
            <a:off x="4352681" y="1484860"/>
            <a:ext cx="3486637" cy="4363059"/>
          </a:xfrm>
          <a:prstGeom prst="rect">
            <a:avLst/>
          </a:prstGeom>
        </p:spPr>
      </p:pic>
      <p:pic>
        <p:nvPicPr>
          <p:cNvPr id="8" name="Picture 7">
            <a:extLst>
              <a:ext uri="{FF2B5EF4-FFF2-40B4-BE49-F238E27FC236}">
                <a16:creationId xmlns:a16="http://schemas.microsoft.com/office/drawing/2014/main" id="{C8023FEB-5939-4476-9717-EAC1EA287046}"/>
              </a:ext>
            </a:extLst>
          </p:cNvPr>
          <p:cNvPicPr>
            <a:picLocks noChangeAspect="1"/>
          </p:cNvPicPr>
          <p:nvPr/>
        </p:nvPicPr>
        <p:blipFill>
          <a:blip r:embed="rId4"/>
          <a:stretch>
            <a:fillRect/>
          </a:stretch>
        </p:blipFill>
        <p:spPr>
          <a:xfrm>
            <a:off x="8445802" y="1557075"/>
            <a:ext cx="3343742" cy="3743847"/>
          </a:xfrm>
          <a:prstGeom prst="rect">
            <a:avLst/>
          </a:prstGeom>
        </p:spPr>
      </p:pic>
      <p:sp>
        <p:nvSpPr>
          <p:cNvPr id="9" name="Title 1">
            <a:extLst>
              <a:ext uri="{FF2B5EF4-FFF2-40B4-BE49-F238E27FC236}">
                <a16:creationId xmlns:a16="http://schemas.microsoft.com/office/drawing/2014/main" id="{98F00F7D-2324-44CF-9A45-035BB15A15DF}"/>
              </a:ext>
            </a:extLst>
          </p:cNvPr>
          <p:cNvSpPr>
            <a:spLocks noGrp="1"/>
          </p:cNvSpPr>
          <p:nvPr>
            <p:ph type="title"/>
          </p:nvPr>
        </p:nvSpPr>
        <p:spPr>
          <a:xfrm>
            <a:off x="609599" y="185739"/>
            <a:ext cx="11179945" cy="878787"/>
          </a:xfrm>
        </p:spPr>
        <p:txBody>
          <a:bodyPr anchor="ctr"/>
          <a:lstStyle/>
          <a:p>
            <a:pPr algn="ctr"/>
            <a:r>
              <a:rPr lang="en-US" dirty="0"/>
              <a:t>Schema Example</a:t>
            </a:r>
          </a:p>
        </p:txBody>
      </p:sp>
    </p:spTree>
    <p:extLst>
      <p:ext uri="{BB962C8B-B14F-4D97-AF65-F5344CB8AC3E}">
        <p14:creationId xmlns:p14="http://schemas.microsoft.com/office/powerpoint/2010/main" val="242815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10" name="TextBox 9">
            <a:extLst>
              <a:ext uri="{FF2B5EF4-FFF2-40B4-BE49-F238E27FC236}">
                <a16:creationId xmlns:a16="http://schemas.microsoft.com/office/drawing/2014/main" id="{00C63BF2-249D-4EB6-810D-CEE4AEDEBC8F}"/>
              </a:ext>
            </a:extLst>
          </p:cNvPr>
          <p:cNvSpPr txBox="1"/>
          <p:nvPr/>
        </p:nvSpPr>
        <p:spPr>
          <a:xfrm>
            <a:off x="643467" y="1249618"/>
            <a:ext cx="110573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for reviewing responses and differences between Ontology and LLM based approaches:</a:t>
            </a:r>
          </a:p>
          <a:p>
            <a:pPr marL="742950" lvl="1" indent="-285750">
              <a:buFont typeface="Arial" panose="020B0604020202020204" pitchFamily="34" charset="0"/>
              <a:buChar char="•"/>
            </a:pPr>
            <a:r>
              <a:rPr lang="en-US" dirty="0"/>
              <a:t>Application was made using React and Django</a:t>
            </a:r>
          </a:p>
        </p:txBody>
      </p:sp>
      <p:pic>
        <p:nvPicPr>
          <p:cNvPr id="11" name="Picture 10">
            <a:extLst>
              <a:ext uri="{FF2B5EF4-FFF2-40B4-BE49-F238E27FC236}">
                <a16:creationId xmlns:a16="http://schemas.microsoft.com/office/drawing/2014/main" id="{E3D3E22C-1564-4335-9C80-7B69AE915487}"/>
              </a:ext>
            </a:extLst>
          </p:cNvPr>
          <p:cNvPicPr>
            <a:picLocks noChangeAspect="1"/>
          </p:cNvPicPr>
          <p:nvPr/>
        </p:nvPicPr>
        <p:blipFill>
          <a:blip r:embed="rId2"/>
          <a:stretch>
            <a:fillRect/>
          </a:stretch>
        </p:blipFill>
        <p:spPr>
          <a:xfrm>
            <a:off x="1626306" y="1916836"/>
            <a:ext cx="8939388" cy="4211596"/>
          </a:xfrm>
          <a:prstGeom prst="rect">
            <a:avLst/>
          </a:prstGeom>
        </p:spPr>
      </p:pic>
      <p:sp>
        <p:nvSpPr>
          <p:cNvPr id="6" name="Title 1">
            <a:extLst>
              <a:ext uri="{FF2B5EF4-FFF2-40B4-BE49-F238E27FC236}">
                <a16:creationId xmlns:a16="http://schemas.microsoft.com/office/drawing/2014/main" id="{D73152D5-985D-43E8-8BEE-08C81070E85E}"/>
              </a:ext>
            </a:extLst>
          </p:cNvPr>
          <p:cNvSpPr>
            <a:spLocks noGrp="1"/>
          </p:cNvSpPr>
          <p:nvPr>
            <p:ph type="title"/>
          </p:nvPr>
        </p:nvSpPr>
        <p:spPr>
          <a:xfrm>
            <a:off x="609599" y="185739"/>
            <a:ext cx="11179945" cy="878787"/>
          </a:xfrm>
        </p:spPr>
        <p:txBody>
          <a:bodyPr anchor="ctr"/>
          <a:lstStyle/>
          <a:p>
            <a:pPr algn="ctr"/>
            <a:r>
              <a:rPr lang="en-US" dirty="0"/>
              <a:t>SPA For Reviewing Cancer NOTES</a:t>
            </a:r>
          </a:p>
        </p:txBody>
      </p:sp>
    </p:spTree>
    <p:extLst>
      <p:ext uri="{BB962C8B-B14F-4D97-AF65-F5344CB8AC3E}">
        <p14:creationId xmlns:p14="http://schemas.microsoft.com/office/powerpoint/2010/main" val="36152025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r>
              <a:rPr lang="en-US" dirty="0"/>
              <a:t> </a:t>
            </a:r>
          </a:p>
        </p:txBody>
      </p:sp>
      <p:sp>
        <p:nvSpPr>
          <p:cNvPr id="3" name="TextBox 2">
            <a:extLst>
              <a:ext uri="{FF2B5EF4-FFF2-40B4-BE49-F238E27FC236}">
                <a16:creationId xmlns:a16="http://schemas.microsoft.com/office/drawing/2014/main" id="{E5C14D21-DAD5-4159-8C51-EC0CEA10EC12}"/>
              </a:ext>
            </a:extLst>
          </p:cNvPr>
          <p:cNvSpPr txBox="1"/>
          <p:nvPr/>
        </p:nvSpPr>
        <p:spPr>
          <a:xfrm>
            <a:off x="554032" y="1443048"/>
            <a:ext cx="1108393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Made adjustments to the frontend</a:t>
            </a:r>
          </a:p>
          <a:p>
            <a:endParaRPr lang="en-US" dirty="0"/>
          </a:p>
          <a:p>
            <a:pPr marL="285750" indent="-285750">
              <a:buFont typeface="Arial" panose="020B0604020202020204" pitchFamily="34" charset="0"/>
              <a:buChar char="•"/>
            </a:pPr>
            <a:r>
              <a:rPr lang="en-US" dirty="0"/>
              <a:t>Change the puzzle generator for crossword </a:t>
            </a:r>
          </a:p>
          <a:p>
            <a:pPr marL="742950" lvl="1" indent="-285750">
              <a:buFont typeface="Arial" panose="020B0604020202020204" pitchFamily="34" charset="0"/>
              <a:buChar char="•"/>
            </a:pPr>
            <a:r>
              <a:rPr lang="en-US" dirty="0"/>
              <a:t>Real-time crossword generation</a:t>
            </a:r>
          </a:p>
          <a:p>
            <a:pPr marL="742950" lvl="1" indent="-285750">
              <a:buFont typeface="Arial" panose="020B0604020202020204" pitchFamily="34" charset="0"/>
              <a:buChar char="•"/>
            </a:pPr>
            <a:r>
              <a:rPr lang="en-US" dirty="0"/>
              <a:t>Crossword now adheres to UK based Grid format</a:t>
            </a:r>
          </a:p>
          <a:p>
            <a:endParaRPr lang="en-US" dirty="0"/>
          </a:p>
          <a:p>
            <a:pPr marL="285750" indent="-285750">
              <a:buFont typeface="Arial" panose="020B0604020202020204" pitchFamily="34" charset="0"/>
              <a:buChar char="•"/>
            </a:pPr>
            <a:r>
              <a:rPr lang="en-US" dirty="0"/>
              <a:t>Added Timer function to all games </a:t>
            </a:r>
          </a:p>
          <a:p>
            <a:endParaRPr lang="en-US" dirty="0"/>
          </a:p>
          <a:p>
            <a:pPr marL="285750" indent="-285750">
              <a:buFont typeface="Arial" panose="020B0604020202020204" pitchFamily="34" charset="0"/>
              <a:buChar char="•"/>
            </a:pPr>
            <a:r>
              <a:rPr lang="en-US" dirty="0"/>
              <a:t>Added feature to auto save games after set time</a:t>
            </a:r>
          </a:p>
        </p:txBody>
      </p:sp>
      <p:sp>
        <p:nvSpPr>
          <p:cNvPr id="6" name="Title 1">
            <a:extLst>
              <a:ext uri="{FF2B5EF4-FFF2-40B4-BE49-F238E27FC236}">
                <a16:creationId xmlns:a16="http://schemas.microsoft.com/office/drawing/2014/main" id="{7FF77AD6-4714-46B7-9139-4008381D13F9}"/>
              </a:ext>
            </a:extLst>
          </p:cNvPr>
          <p:cNvSpPr>
            <a:spLocks noGrp="1"/>
          </p:cNvSpPr>
          <p:nvPr>
            <p:ph type="title"/>
          </p:nvPr>
        </p:nvSpPr>
        <p:spPr>
          <a:xfrm>
            <a:off x="609599" y="185739"/>
            <a:ext cx="11179945" cy="878787"/>
          </a:xfrm>
        </p:spPr>
        <p:txBody>
          <a:bodyPr anchor="ctr"/>
          <a:lstStyle/>
          <a:p>
            <a:pPr algn="ctr"/>
            <a:r>
              <a:rPr lang="en-US" dirty="0"/>
              <a:t>Adjustments Made To Brainy Games</a:t>
            </a:r>
          </a:p>
        </p:txBody>
      </p:sp>
    </p:spTree>
    <p:extLst>
      <p:ext uri="{BB962C8B-B14F-4D97-AF65-F5344CB8AC3E}">
        <p14:creationId xmlns:p14="http://schemas.microsoft.com/office/powerpoint/2010/main" val="1999951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dirty="0"/>
              <a:t>Muhammad Siddiqi</a:t>
            </a:r>
          </a:p>
          <a:p>
            <a:r>
              <a:rPr lang="en-US" sz="4400" b="1" dirty="0">
                <a:solidFill>
                  <a:schemeClr val="tx1"/>
                </a:solidFill>
              </a:rPr>
              <a:t>Work Done till MDR</a:t>
            </a:r>
          </a:p>
        </p:txBody>
      </p:sp>
    </p:spTree>
    <p:extLst>
      <p:ext uri="{BB962C8B-B14F-4D97-AF65-F5344CB8AC3E}">
        <p14:creationId xmlns:p14="http://schemas.microsoft.com/office/powerpoint/2010/main" val="328042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9</a:t>
            </a:fld>
            <a:endParaRPr lang="en-US" dirty="0"/>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313136"/>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Data Analysis</a:t>
            </a:r>
          </a:p>
        </p:txBody>
      </p:sp>
      <p:sp>
        <p:nvSpPr>
          <p:cNvPr id="5" name="Content Placeholder 4">
            <a:extLst>
              <a:ext uri="{FF2B5EF4-FFF2-40B4-BE49-F238E27FC236}">
                <a16:creationId xmlns:a16="http://schemas.microsoft.com/office/drawing/2014/main" id="{546663B6-BDE9-4834-A205-8FA5922F8C66}"/>
              </a:ext>
            </a:extLst>
          </p:cNvPr>
          <p:cNvSpPr>
            <a:spLocks noGrp="1"/>
          </p:cNvSpPr>
          <p:nvPr>
            <p:ph idx="1"/>
          </p:nvPr>
        </p:nvSpPr>
        <p:spPr/>
        <p:txBody>
          <a:bodyPr>
            <a:normAutofit/>
          </a:bodyPr>
          <a:lstStyle/>
          <a:p>
            <a:pPr lvl="1">
              <a:buFontTx/>
              <a:buChar char="-"/>
            </a:pPr>
            <a:r>
              <a:rPr lang="en-US" sz="2000" dirty="0"/>
              <a:t>Removal of rows with provider notes featured as:</a:t>
            </a:r>
          </a:p>
          <a:p>
            <a:pPr lvl="2">
              <a:buFontTx/>
              <a:buChar char="-"/>
            </a:pPr>
            <a:r>
              <a:rPr lang="en-US" sz="1600" dirty="0"/>
              <a:t>Null values</a:t>
            </a:r>
          </a:p>
          <a:p>
            <a:pPr lvl="2">
              <a:buFontTx/>
              <a:buChar char="-"/>
            </a:pPr>
            <a:r>
              <a:rPr lang="en-US" sz="1600" dirty="0"/>
              <a:t>Duplicates</a:t>
            </a:r>
          </a:p>
          <a:p>
            <a:pPr lvl="1">
              <a:buFontTx/>
              <a:buChar char="-"/>
            </a:pPr>
            <a:endParaRPr lang="en-US" sz="2000" dirty="0"/>
          </a:p>
          <a:p>
            <a:pPr lvl="1">
              <a:buFontTx/>
              <a:buChar char="-"/>
            </a:pPr>
            <a:r>
              <a:rPr lang="en-US" sz="2000" dirty="0"/>
              <a:t>Focus only on the breast cancer patients having about 90k notes, of 5k patients</a:t>
            </a:r>
          </a:p>
          <a:p>
            <a:pPr lvl="1">
              <a:buFontTx/>
              <a:buChar char="-"/>
            </a:pPr>
            <a:endParaRPr lang="en-US" sz="2000" dirty="0"/>
          </a:p>
          <a:p>
            <a:pPr lvl="1">
              <a:buFontTx/>
              <a:buChar char="-"/>
            </a:pPr>
            <a:r>
              <a:rPr lang="en-US" sz="2000" dirty="0"/>
              <a:t>Metadata storage in JSON file useful, for quick analytics regarding a practice</a:t>
            </a:r>
          </a:p>
          <a:p>
            <a:pPr lvl="1">
              <a:buFontTx/>
              <a:buChar char="-"/>
            </a:pPr>
            <a:endParaRPr lang="en-US" sz="2000" dirty="0"/>
          </a:p>
          <a:p>
            <a:pPr lvl="1">
              <a:buFontTx/>
              <a:buChar char="-"/>
            </a:pPr>
            <a:r>
              <a:rPr lang="en-US" sz="2000" dirty="0"/>
              <a:t>Graphical representation of:</a:t>
            </a:r>
          </a:p>
          <a:p>
            <a:pPr lvl="2">
              <a:buFontTx/>
              <a:buChar char="-"/>
            </a:pPr>
            <a:r>
              <a:rPr lang="en-US" sz="1600" dirty="0"/>
              <a:t>Distribution of Patients across practices</a:t>
            </a:r>
          </a:p>
          <a:p>
            <a:pPr lvl="2">
              <a:buFontTx/>
              <a:buChar char="-"/>
            </a:pPr>
            <a:r>
              <a:rPr lang="en-US" sz="1600" dirty="0"/>
              <a:t>Distribution of Notes across practices</a:t>
            </a:r>
          </a:p>
          <a:p>
            <a:pPr lvl="2">
              <a:buFontTx/>
              <a:buChar char="-"/>
            </a:pPr>
            <a:r>
              <a:rPr lang="en-US" sz="1600" dirty="0"/>
              <a:t>Distribution of lengths of tokenized notes</a:t>
            </a:r>
          </a:p>
          <a:p>
            <a:pPr lvl="2">
              <a:buFontTx/>
              <a:buChar char="-"/>
            </a:pPr>
            <a:r>
              <a:rPr lang="en-US" sz="1600" dirty="0"/>
              <a:t>Violin Graph for distribution and percentile analysis</a:t>
            </a:r>
          </a:p>
        </p:txBody>
      </p:sp>
    </p:spTree>
    <p:extLst>
      <p:ext uri="{BB962C8B-B14F-4D97-AF65-F5344CB8AC3E}">
        <p14:creationId xmlns:p14="http://schemas.microsoft.com/office/powerpoint/2010/main" val="3938149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Supervised </a:t>
            </a:r>
            <a:r>
              <a:rPr lang="en-US" b="1" dirty="0" err="1"/>
              <a:t>FineTuning</a:t>
            </a:r>
            <a:endParaRPr lang="en-US" b="1" dirty="0"/>
          </a:p>
        </p:txBody>
      </p:sp>
      <p:sp>
        <p:nvSpPr>
          <p:cNvPr id="8" name="Content Placeholder 4">
            <a:extLst>
              <a:ext uri="{FF2B5EF4-FFF2-40B4-BE49-F238E27FC236}">
                <a16:creationId xmlns:a16="http://schemas.microsoft.com/office/drawing/2014/main" id="{D542DBEF-81C5-4BE7-A3CB-471A5E351139}"/>
              </a:ext>
            </a:extLst>
          </p:cNvPr>
          <p:cNvSpPr txBox="1">
            <a:spLocks/>
          </p:cNvSpPr>
          <p:nvPr/>
        </p:nvSpPr>
        <p:spPr>
          <a:xfrm>
            <a:off x="609600" y="988383"/>
            <a:ext cx="10972800" cy="4986353"/>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000" kern="1200">
                <a:solidFill>
                  <a:schemeClr val="tx1">
                    <a:tint val="75000"/>
                  </a:schemeClr>
                </a:solidFill>
                <a:latin typeface="Microsoft PhagsPa" panose="020B0502040204020203" pitchFamily="34" charset="0"/>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icrosoft PhagsPa" panose="020B0502040204020203" pitchFamily="34" charset="0"/>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icrosoft PhagsPa" panose="020B0502040204020203" pitchFamily="34" charset="0"/>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icrosoft PhagsPa" panose="020B0502040204020203" pitchFamily="34" charset="0"/>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endParaRPr lang="en-US" dirty="0">
              <a:solidFill>
                <a:schemeClr val="tx1"/>
              </a:solidFill>
            </a:endParaRPr>
          </a:p>
        </p:txBody>
      </p:sp>
      <p:pic>
        <p:nvPicPr>
          <p:cNvPr id="1026" name="Picture 2">
            <a:extLst>
              <a:ext uri="{FF2B5EF4-FFF2-40B4-BE49-F238E27FC236}">
                <a16:creationId xmlns:a16="http://schemas.microsoft.com/office/drawing/2014/main" id="{81EDFC86-9FDE-4FC7-8FED-FC977679A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626" y="1431517"/>
            <a:ext cx="7070747" cy="4100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0C8440-8EFE-4854-A15A-BE220AF17009}"/>
              </a:ext>
            </a:extLst>
          </p:cNvPr>
          <p:cNvSpPr txBox="1"/>
          <p:nvPr/>
        </p:nvSpPr>
        <p:spPr>
          <a:xfrm>
            <a:off x="1587394" y="5836236"/>
            <a:ext cx="9017212" cy="276999"/>
          </a:xfrm>
          <a:prstGeom prst="rect">
            <a:avLst/>
          </a:prstGeom>
          <a:noFill/>
        </p:spPr>
        <p:txBody>
          <a:bodyPr wrap="none" rtlCol="0">
            <a:spAutoFit/>
          </a:bodyPr>
          <a:lstStyle/>
          <a:p>
            <a:r>
              <a:rPr lang="en-US" sz="1200" dirty="0"/>
              <a:t>Reference: </a:t>
            </a:r>
            <a:r>
              <a:rPr lang="en-US" sz="1200" dirty="0">
                <a:hlinkClick r:id="rId3" tooltip="https://proceedings.neurips.cc/paper_files/paper/2022/file/b1efde53be364a73914f58805a001731-paper-conference.pdf"/>
              </a:rPr>
              <a:t>https://proceedings.neurips.cc/paper_files/paper/2022/file/b1efde53be364a73914f58805a001731-Paper-Conference.pdf</a:t>
            </a:r>
            <a:endParaRPr lang="en-US" sz="1200" dirty="0"/>
          </a:p>
        </p:txBody>
      </p:sp>
    </p:spTree>
    <p:extLst>
      <p:ext uri="{BB962C8B-B14F-4D97-AF65-F5344CB8AC3E}">
        <p14:creationId xmlns:p14="http://schemas.microsoft.com/office/powerpoint/2010/main" val="3561792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Supervised </a:t>
            </a:r>
            <a:r>
              <a:rPr lang="en-US" b="1" dirty="0" err="1"/>
              <a:t>FineTuning</a:t>
            </a:r>
            <a:endParaRPr lang="en-US" b="1" dirty="0"/>
          </a:p>
        </p:txBody>
      </p:sp>
      <p:sp>
        <p:nvSpPr>
          <p:cNvPr id="2" name="Rectangle 1">
            <a:extLst>
              <a:ext uri="{FF2B5EF4-FFF2-40B4-BE49-F238E27FC236}">
                <a16:creationId xmlns:a16="http://schemas.microsoft.com/office/drawing/2014/main" id="{BEFB1B4F-101F-4E62-B801-75A2F976E7FB}"/>
              </a:ext>
            </a:extLst>
          </p:cNvPr>
          <p:cNvSpPr/>
          <p:nvPr/>
        </p:nvSpPr>
        <p:spPr>
          <a:xfrm>
            <a:off x="1129004" y="1720840"/>
            <a:ext cx="10245012" cy="3363421"/>
          </a:xfrm>
          <a:prstGeom prst="rect">
            <a:avLst/>
          </a:prstGeom>
        </p:spPr>
        <p:txBody>
          <a:bodyPr wrap="square">
            <a:spAutoFit/>
          </a:bodyPr>
          <a:lstStyle/>
          <a:p>
            <a:pPr>
              <a:lnSpc>
                <a:spcPct val="150000"/>
              </a:lnSpc>
            </a:pPr>
            <a:r>
              <a:rPr lang="en-US" b="1" dirty="0"/>
              <a:t>Step 1: </a:t>
            </a:r>
            <a:r>
              <a:rPr lang="en-US" dirty="0"/>
              <a:t>Curate the dataset of high quality LLM outputs.</a:t>
            </a:r>
          </a:p>
          <a:p>
            <a:pPr>
              <a:lnSpc>
                <a:spcPct val="150000"/>
              </a:lnSpc>
            </a:pPr>
            <a:r>
              <a:rPr lang="en-US" b="1" dirty="0"/>
              <a:t>Step 2: </a:t>
            </a:r>
            <a:r>
              <a:rPr lang="en-US" dirty="0"/>
              <a:t>Feed the data to the model</a:t>
            </a:r>
          </a:p>
          <a:p>
            <a:pPr>
              <a:lnSpc>
                <a:spcPct val="150000"/>
              </a:lnSpc>
            </a:pPr>
            <a:r>
              <a:rPr lang="en-US" b="1" dirty="0"/>
              <a:t>Step 3: </a:t>
            </a:r>
            <a:r>
              <a:rPr lang="en-US" dirty="0"/>
              <a:t>In each training iteration, sample from the dataset is used</a:t>
            </a:r>
          </a:p>
          <a:p>
            <a:pPr>
              <a:lnSpc>
                <a:spcPct val="150000"/>
              </a:lnSpc>
            </a:pPr>
            <a:endParaRPr lang="en-US" dirty="0"/>
          </a:p>
          <a:p>
            <a:pPr>
              <a:lnSpc>
                <a:spcPct val="150000"/>
              </a:lnSpc>
            </a:pPr>
            <a:r>
              <a:rPr lang="en-US" dirty="0"/>
              <a:t>In SFT, Model Replicates the behavior shown in the curated dataset</a:t>
            </a:r>
          </a:p>
          <a:p>
            <a:pPr>
              <a:lnSpc>
                <a:spcPct val="150000"/>
              </a:lnSpc>
            </a:pPr>
            <a:r>
              <a:rPr lang="en-US" dirty="0"/>
              <a:t>Next Token Prediction remains the primary task of the model.</a:t>
            </a:r>
          </a:p>
          <a:p>
            <a:pPr>
              <a:lnSpc>
                <a:spcPct val="150000"/>
              </a:lnSpc>
            </a:pPr>
            <a:r>
              <a:rPr lang="en-US" dirty="0"/>
              <a:t>Generic Fine Tuning in Deep NNs makes models </a:t>
            </a:r>
            <a:r>
              <a:rPr lang="en-US" b="1" dirty="0"/>
              <a:t>Narrow Experts.</a:t>
            </a:r>
          </a:p>
          <a:p>
            <a:pPr>
              <a:lnSpc>
                <a:spcPct val="150000"/>
              </a:lnSpc>
            </a:pPr>
            <a:r>
              <a:rPr lang="en-US" dirty="0"/>
              <a:t>It does not happens in SFT. </a:t>
            </a:r>
          </a:p>
        </p:txBody>
      </p:sp>
    </p:spTree>
    <p:extLst>
      <p:ext uri="{BB962C8B-B14F-4D97-AF65-F5344CB8AC3E}">
        <p14:creationId xmlns:p14="http://schemas.microsoft.com/office/powerpoint/2010/main" val="1162235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Resource Limitations</a:t>
            </a:r>
          </a:p>
        </p:txBody>
      </p:sp>
      <p:sp>
        <p:nvSpPr>
          <p:cNvPr id="11" name="TextBox 10">
            <a:extLst>
              <a:ext uri="{FF2B5EF4-FFF2-40B4-BE49-F238E27FC236}">
                <a16:creationId xmlns:a16="http://schemas.microsoft.com/office/drawing/2014/main" id="{5BAF9B40-E6CE-4AC6-B51B-2BFE5FA77F7F}"/>
              </a:ext>
            </a:extLst>
          </p:cNvPr>
          <p:cNvSpPr txBox="1"/>
          <p:nvPr/>
        </p:nvSpPr>
        <p:spPr>
          <a:xfrm>
            <a:off x="838775" y="1632905"/>
            <a:ext cx="11101690" cy="41079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We had two A100 GPUs, each having 40GB VRAM</a:t>
            </a:r>
          </a:p>
          <a:p>
            <a:pPr marL="342900" indent="-342900">
              <a:lnSpc>
                <a:spcPct val="150000"/>
              </a:lnSpc>
              <a:buFont typeface="Arial" panose="020B0604020202020204" pitchFamily="34" charset="0"/>
              <a:buChar char="•"/>
            </a:pPr>
            <a:r>
              <a:rPr lang="en-US" sz="2400" dirty="0"/>
              <a:t>Our goal was to finetune Mistral_v0.2 7B model for Asthma patients' notes</a:t>
            </a:r>
          </a:p>
          <a:p>
            <a:pPr marL="342900" indent="-342900">
              <a:lnSpc>
                <a:spcPct val="150000"/>
              </a:lnSpc>
              <a:buFont typeface="Arial" panose="020B0604020202020204" pitchFamily="34" charset="0"/>
              <a:buChar char="•"/>
            </a:pPr>
            <a:r>
              <a:rPr lang="en-US" sz="2400" dirty="0"/>
              <a:t>Resources were not enough for simple SFT with Transformers library</a:t>
            </a:r>
          </a:p>
          <a:p>
            <a:pPr marL="342900" indent="-342900">
              <a:lnSpc>
                <a:spcPct val="150000"/>
              </a:lnSpc>
              <a:buFont typeface="Arial" panose="020B0604020202020204" pitchFamily="34" charset="0"/>
              <a:buChar char="•"/>
            </a:pPr>
            <a:r>
              <a:rPr lang="en-US" sz="2400" dirty="0"/>
              <a:t>We needed to accelerate training and make optimizations</a:t>
            </a:r>
          </a:p>
          <a:p>
            <a:pPr marL="342900" indent="-342900">
              <a:lnSpc>
                <a:spcPct val="150000"/>
              </a:lnSpc>
              <a:buFont typeface="Arial" panose="020B0604020202020204" pitchFamily="34" charset="0"/>
              <a:buChar char="•"/>
            </a:pPr>
            <a:r>
              <a:rPr lang="en-US" sz="2400" dirty="0"/>
              <a:t>A few extremely popular approaches are using</a:t>
            </a:r>
          </a:p>
          <a:p>
            <a:pPr marL="800100" lvl="1" indent="-342900">
              <a:lnSpc>
                <a:spcPct val="150000"/>
              </a:lnSpc>
              <a:buFont typeface="Arial" panose="020B0604020202020204" pitchFamily="34" charset="0"/>
              <a:buChar char="•"/>
            </a:pPr>
            <a:r>
              <a:rPr lang="en-US" sz="2000" dirty="0"/>
              <a:t>Accelerate</a:t>
            </a:r>
          </a:p>
          <a:p>
            <a:pPr marL="800100" lvl="1" indent="-342900">
              <a:lnSpc>
                <a:spcPct val="150000"/>
              </a:lnSpc>
              <a:buFont typeface="Arial" panose="020B0604020202020204" pitchFamily="34" charset="0"/>
              <a:buChar char="•"/>
            </a:pPr>
            <a:r>
              <a:rPr lang="en-US" sz="2000" dirty="0" err="1"/>
              <a:t>DeepSpeed</a:t>
            </a:r>
            <a:endParaRPr lang="en-US" sz="2000" dirty="0"/>
          </a:p>
          <a:p>
            <a:pPr marL="1200150" lvl="2" indent="-285750">
              <a:lnSpc>
                <a:spcPct val="150000"/>
              </a:lnSpc>
              <a:buFont typeface="Arial" panose="020B0604020202020204" pitchFamily="34" charset="0"/>
              <a:buChar char="•"/>
            </a:pPr>
            <a:r>
              <a:rPr lang="en-US" sz="1600" dirty="0"/>
              <a:t>Zero1, Zero2, Zero3</a:t>
            </a:r>
          </a:p>
        </p:txBody>
      </p:sp>
    </p:spTree>
    <p:extLst>
      <p:ext uri="{BB962C8B-B14F-4D97-AF65-F5344CB8AC3E}">
        <p14:creationId xmlns:p14="http://schemas.microsoft.com/office/powerpoint/2010/main" val="2870960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9BFF-36EB-4800-80A0-8FB3DDD4BCB6}"/>
              </a:ext>
            </a:extLst>
          </p:cNvPr>
          <p:cNvSpPr>
            <a:spLocks noGrp="1"/>
          </p:cNvSpPr>
          <p:nvPr>
            <p:ph type="title"/>
          </p:nvPr>
        </p:nvSpPr>
        <p:spPr/>
        <p:txBody>
          <a:bodyPr/>
          <a:lstStyle/>
          <a:p>
            <a:r>
              <a:rPr lang="en-US" dirty="0"/>
              <a:t>Our Fine Tuning</a:t>
            </a:r>
          </a:p>
        </p:txBody>
      </p:sp>
      <p:sp>
        <p:nvSpPr>
          <p:cNvPr id="4" name="TextBox 3">
            <a:extLst>
              <a:ext uri="{FF2B5EF4-FFF2-40B4-BE49-F238E27FC236}">
                <a16:creationId xmlns:a16="http://schemas.microsoft.com/office/drawing/2014/main" id="{2665C7F6-EBCD-4A18-A2B6-1D7DCF09E565}"/>
              </a:ext>
            </a:extLst>
          </p:cNvPr>
          <p:cNvSpPr txBox="1"/>
          <p:nvPr/>
        </p:nvSpPr>
        <p:spPr>
          <a:xfrm>
            <a:off x="1182848" y="2136338"/>
            <a:ext cx="4144161" cy="3308598"/>
          </a:xfrm>
          <a:prstGeom prst="rect">
            <a:avLst/>
          </a:prstGeom>
          <a:noFill/>
        </p:spPr>
        <p:txBody>
          <a:bodyPr wrap="square" rtlCol="0">
            <a:spAutoFit/>
          </a:bodyPr>
          <a:lstStyle/>
          <a:p>
            <a:r>
              <a:rPr lang="en-US" sz="1100" dirty="0">
                <a:latin typeface="Consolas" panose="020B0609020204030204" pitchFamily="49" charset="0"/>
              </a:rPr>
              <a:t>&lt;s&gt; [INST] </a:t>
            </a:r>
            <a:r>
              <a:rPr lang="en-US" sz="1100" b="1" dirty="0">
                <a:latin typeface="Consolas" panose="020B0609020204030204" pitchFamily="49" charset="0"/>
              </a:rPr>
              <a:t>&lt;&lt;SYSTEM PROMPT&gt;&gt;</a:t>
            </a:r>
          </a:p>
          <a:p>
            <a:r>
              <a:rPr lang="en-US" sz="1100" dirty="0">
                <a:latin typeface="Consolas" panose="020B0609020204030204" pitchFamily="49" charset="0"/>
              </a:rPr>
              <a:t>Schema:</a:t>
            </a:r>
          </a:p>
          <a:p>
            <a:r>
              <a:rPr lang="en-US" sz="1100" dirty="0">
                <a:latin typeface="Consolas" panose="020B0609020204030204" pitchFamily="49" charset="0"/>
              </a:rPr>
              <a:t>```json</a:t>
            </a:r>
          </a:p>
          <a:p>
            <a:r>
              <a:rPr lang="en-US" sz="1100" b="1" dirty="0">
                <a:latin typeface="Consolas" panose="020B0609020204030204" pitchFamily="49" charset="0"/>
              </a:rPr>
              <a:t>&lt;&lt;JSON SCHEMA&gt;&gt;</a:t>
            </a:r>
          </a:p>
          <a:p>
            <a:r>
              <a:rPr lang="en-US" sz="1100" dirty="0">
                <a:latin typeface="Consolas" panose="020B0609020204030204" pitchFamily="49" charset="0"/>
              </a:rPr>
              <a:t>```</a:t>
            </a:r>
          </a:p>
          <a:p>
            <a:r>
              <a:rPr lang="en-US" sz="1100" dirty="0">
                <a:latin typeface="Consolas" panose="020B0609020204030204" pitchFamily="49" charset="0"/>
              </a:rPr>
              <a:t>Input Text: </a:t>
            </a:r>
          </a:p>
          <a:p>
            <a:r>
              <a:rPr lang="en-US" sz="1100" dirty="0" err="1">
                <a:latin typeface="Consolas" panose="020B0609020204030204" pitchFamily="49" charset="0"/>
              </a:rPr>
              <a:t>Retreived</a:t>
            </a:r>
            <a:r>
              <a:rPr lang="en-US" sz="1100" dirty="0">
                <a:latin typeface="Consolas" panose="020B0609020204030204" pitchFamily="49" charset="0"/>
              </a:rPr>
              <a:t> part of the note: 1 a. Never Total Score Allergies Allergy: NKDA Current Medications Eliquis 5 MG Oral Tablet: 1 Tablet(s) 2 times daily , Start 09/20/2021, Qty 60 Tablet(s) For 30 Day(s) Refill 5 Lexapro 20 MG Oral Tablet:</a:t>
            </a:r>
          </a:p>
          <a:p>
            <a:r>
              <a:rPr lang="en-US" sz="1100" dirty="0" err="1">
                <a:latin typeface="Consolas" panose="020B0609020204030204" pitchFamily="49" charset="0"/>
              </a:rPr>
              <a:t>Retreived</a:t>
            </a:r>
            <a:r>
              <a:rPr lang="en-US" sz="1100" dirty="0">
                <a:latin typeface="Consolas" panose="020B0609020204030204" pitchFamily="49" charset="0"/>
              </a:rPr>
              <a:t> part of the note: 2 Hematology: Denies Easily Bruised and Spontaneous Bleeding Lymphatic: Denies Enlarged Lymph Node - General and Tender Lymph Node Musculoskeletal: Denies Decreased Range of Motion , Joint Pain , Joint Swelling , Muscle Weakness and Myalgia Neurological</a:t>
            </a:r>
          </a:p>
          <a:p>
            <a:r>
              <a:rPr lang="en-US" sz="1100" dirty="0">
                <a:latin typeface="Consolas" panose="020B0609020204030204" pitchFamily="49" charset="0"/>
              </a:rPr>
              <a:t>Query: What Allergies or allergies are mentioned in the text? [/INST] </a:t>
            </a:r>
            <a:r>
              <a:rPr lang="en-US" sz="1100" b="1" dirty="0">
                <a:latin typeface="Consolas" panose="020B0609020204030204" pitchFamily="49" charset="0"/>
              </a:rPr>
              <a:t>```json{“allergies”:[]}```</a:t>
            </a:r>
            <a:r>
              <a:rPr lang="en-US" sz="1100" dirty="0">
                <a:latin typeface="Consolas" panose="020B0609020204030204" pitchFamily="49" charset="0"/>
              </a:rPr>
              <a:t>&lt;/s&gt;</a:t>
            </a:r>
          </a:p>
        </p:txBody>
      </p:sp>
      <p:sp>
        <p:nvSpPr>
          <p:cNvPr id="5" name="TextBox 4">
            <a:extLst>
              <a:ext uri="{FF2B5EF4-FFF2-40B4-BE49-F238E27FC236}">
                <a16:creationId xmlns:a16="http://schemas.microsoft.com/office/drawing/2014/main" id="{6F5BC455-0AC9-4927-A1B8-665EAD699CF2}"/>
              </a:ext>
            </a:extLst>
          </p:cNvPr>
          <p:cNvSpPr txBox="1"/>
          <p:nvPr/>
        </p:nvSpPr>
        <p:spPr>
          <a:xfrm>
            <a:off x="6474398" y="2136338"/>
            <a:ext cx="3960613" cy="1785104"/>
          </a:xfrm>
          <a:prstGeom prst="rect">
            <a:avLst/>
          </a:prstGeom>
          <a:noFill/>
        </p:spPr>
        <p:txBody>
          <a:bodyPr wrap="square" rtlCol="0">
            <a:spAutoFit/>
          </a:bodyPr>
          <a:lstStyle/>
          <a:p>
            <a:r>
              <a:rPr lang="en-US" sz="1100" dirty="0">
                <a:latin typeface="Consolas" panose="020B0609020204030204" pitchFamily="49" charset="0"/>
              </a:rPr>
              <a:t>&lt;s&gt; [INST] </a:t>
            </a:r>
            <a:r>
              <a:rPr lang="en-US" sz="1100" b="1" dirty="0">
                <a:latin typeface="Consolas" panose="020B0609020204030204" pitchFamily="49" charset="0"/>
              </a:rPr>
              <a:t>&lt;&lt;SYSTEM PROMPT&gt;&gt;</a:t>
            </a:r>
          </a:p>
          <a:p>
            <a:r>
              <a:rPr lang="en-US" sz="1100" dirty="0">
                <a:latin typeface="Consolas" panose="020B0609020204030204" pitchFamily="49" charset="0"/>
              </a:rPr>
              <a:t>Schema:</a:t>
            </a:r>
          </a:p>
          <a:p>
            <a:r>
              <a:rPr lang="en-US" sz="1100" dirty="0">
                <a:latin typeface="Consolas" panose="020B0609020204030204" pitchFamily="49" charset="0"/>
              </a:rPr>
              <a:t>```json</a:t>
            </a:r>
          </a:p>
          <a:p>
            <a:r>
              <a:rPr lang="en-US" sz="1100" b="1" dirty="0">
                <a:latin typeface="Consolas" panose="020B0609020204030204" pitchFamily="49" charset="0"/>
              </a:rPr>
              <a:t>&lt;&lt;JSON SCHEMA&gt;&gt;</a:t>
            </a:r>
          </a:p>
          <a:p>
            <a:r>
              <a:rPr lang="en-US" sz="1100" dirty="0">
                <a:latin typeface="Consolas" panose="020B0609020204030204" pitchFamily="49" charset="0"/>
              </a:rPr>
              <a:t>Relevant Context: </a:t>
            </a:r>
          </a:p>
          <a:p>
            <a:r>
              <a:rPr lang="en-US" sz="1100" b="1" dirty="0">
                <a:latin typeface="Consolas" panose="020B0609020204030204" pitchFamily="49" charset="0"/>
              </a:rPr>
              <a:t>&lt;&lt;Relevant Context&gt;&gt;</a:t>
            </a:r>
          </a:p>
          <a:p>
            <a:r>
              <a:rPr lang="en-US" sz="1100" dirty="0">
                <a:latin typeface="Consolas" panose="020B0609020204030204" pitchFamily="49" charset="0"/>
              </a:rPr>
              <a:t>Query: </a:t>
            </a:r>
            <a:r>
              <a:rPr lang="en-US" sz="1100" b="1" dirty="0">
                <a:latin typeface="Consolas" panose="020B0609020204030204" pitchFamily="49" charset="0"/>
              </a:rPr>
              <a:t>&lt;&lt;Query&gt;&gt;</a:t>
            </a:r>
            <a:endParaRPr lang="en-US" sz="1100" dirty="0">
              <a:latin typeface="Consolas" panose="020B0609020204030204" pitchFamily="49" charset="0"/>
            </a:endParaRPr>
          </a:p>
          <a:p>
            <a:r>
              <a:rPr lang="en-US" sz="1100" dirty="0">
                <a:latin typeface="Consolas" panose="020B0609020204030204" pitchFamily="49" charset="0"/>
              </a:rPr>
              <a:t>[/INST] </a:t>
            </a:r>
          </a:p>
          <a:p>
            <a:r>
              <a:rPr lang="en-US" sz="1100" b="1" dirty="0">
                <a:latin typeface="Consolas" panose="020B0609020204030204" pitchFamily="49" charset="0"/>
              </a:rPr>
              <a:t>&lt;&lt;Output&gt;&gt;</a:t>
            </a:r>
            <a:endParaRPr lang="en-US" sz="1100" dirty="0">
              <a:latin typeface="Consolas" panose="020B0609020204030204" pitchFamily="49" charset="0"/>
            </a:endParaRPr>
          </a:p>
          <a:p>
            <a:r>
              <a:rPr lang="en-US" sz="1100" dirty="0">
                <a:latin typeface="Consolas" panose="020B0609020204030204" pitchFamily="49" charset="0"/>
              </a:rPr>
              <a:t>&lt;/s&gt;</a:t>
            </a:r>
          </a:p>
        </p:txBody>
      </p:sp>
    </p:spTree>
    <p:extLst>
      <p:ext uri="{BB962C8B-B14F-4D97-AF65-F5344CB8AC3E}">
        <p14:creationId xmlns:p14="http://schemas.microsoft.com/office/powerpoint/2010/main" val="4179067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9BFF-36EB-4800-80A0-8FB3DDD4BCB6}"/>
              </a:ext>
            </a:extLst>
          </p:cNvPr>
          <p:cNvSpPr>
            <a:spLocks noGrp="1"/>
          </p:cNvSpPr>
          <p:nvPr>
            <p:ph type="title"/>
          </p:nvPr>
        </p:nvSpPr>
        <p:spPr/>
        <p:txBody>
          <a:bodyPr/>
          <a:lstStyle/>
          <a:p>
            <a:r>
              <a:rPr lang="en-US" dirty="0"/>
              <a:t>Our Fine Tuning</a:t>
            </a:r>
          </a:p>
        </p:txBody>
      </p:sp>
      <p:sp>
        <p:nvSpPr>
          <p:cNvPr id="3" name="Content Placeholder 2">
            <a:extLst>
              <a:ext uri="{FF2B5EF4-FFF2-40B4-BE49-F238E27FC236}">
                <a16:creationId xmlns:a16="http://schemas.microsoft.com/office/drawing/2014/main" id="{59E5A64F-B847-4D47-B55B-BBECF04DBF41}"/>
              </a:ext>
            </a:extLst>
          </p:cNvPr>
          <p:cNvSpPr>
            <a:spLocks noGrp="1"/>
          </p:cNvSpPr>
          <p:nvPr>
            <p:ph idx="1"/>
          </p:nvPr>
        </p:nvSpPr>
        <p:spPr>
          <a:xfrm>
            <a:off x="609600" y="1432730"/>
            <a:ext cx="10972800" cy="4525963"/>
          </a:xfrm>
        </p:spPr>
        <p:txBody>
          <a:bodyPr>
            <a:normAutofit/>
          </a:bodyPr>
          <a:lstStyle/>
          <a:p>
            <a:pPr>
              <a:lnSpc>
                <a:spcPct val="150000"/>
              </a:lnSpc>
            </a:pPr>
            <a:r>
              <a:rPr lang="en-US" sz="1600" dirty="0"/>
              <a:t>Train Time: 51 mins</a:t>
            </a:r>
          </a:p>
          <a:p>
            <a:pPr>
              <a:lnSpc>
                <a:spcPct val="150000"/>
              </a:lnSpc>
            </a:pPr>
            <a:r>
              <a:rPr lang="en-US" sz="1600" dirty="0" err="1"/>
              <a:t>train_loss</a:t>
            </a:r>
            <a:r>
              <a:rPr lang="en-US" sz="1600" dirty="0"/>
              <a:t>: 0.3476560233434041</a:t>
            </a:r>
          </a:p>
          <a:p>
            <a:pPr>
              <a:lnSpc>
                <a:spcPct val="150000"/>
              </a:lnSpc>
            </a:pPr>
            <a:r>
              <a:rPr lang="en-US" sz="1600" dirty="0"/>
              <a:t>VRAM: 32-35 GBs on Two A100 GPUS with 40GB VRAM each</a:t>
            </a:r>
          </a:p>
        </p:txBody>
      </p:sp>
      <p:pic>
        <p:nvPicPr>
          <p:cNvPr id="4" name="Picture 3">
            <a:extLst>
              <a:ext uri="{FF2B5EF4-FFF2-40B4-BE49-F238E27FC236}">
                <a16:creationId xmlns:a16="http://schemas.microsoft.com/office/drawing/2014/main" id="{2FA4075C-4905-47D7-9A01-22A4050E995A}"/>
              </a:ext>
            </a:extLst>
          </p:cNvPr>
          <p:cNvPicPr>
            <a:picLocks noChangeAspect="1"/>
          </p:cNvPicPr>
          <p:nvPr/>
        </p:nvPicPr>
        <p:blipFill>
          <a:blip r:embed="rId2"/>
          <a:stretch>
            <a:fillRect/>
          </a:stretch>
        </p:blipFill>
        <p:spPr>
          <a:xfrm>
            <a:off x="1000218" y="2970203"/>
            <a:ext cx="3717864" cy="2988491"/>
          </a:xfrm>
          <a:prstGeom prst="rect">
            <a:avLst/>
          </a:prstGeom>
        </p:spPr>
      </p:pic>
      <p:pic>
        <p:nvPicPr>
          <p:cNvPr id="6" name="Picture 5">
            <a:extLst>
              <a:ext uri="{FF2B5EF4-FFF2-40B4-BE49-F238E27FC236}">
                <a16:creationId xmlns:a16="http://schemas.microsoft.com/office/drawing/2014/main" id="{00D63792-E36B-4BC5-B6E2-E103F5760A18}"/>
              </a:ext>
            </a:extLst>
          </p:cNvPr>
          <p:cNvPicPr>
            <a:picLocks noChangeAspect="1"/>
          </p:cNvPicPr>
          <p:nvPr/>
        </p:nvPicPr>
        <p:blipFill>
          <a:blip r:embed="rId3"/>
          <a:stretch>
            <a:fillRect/>
          </a:stretch>
        </p:blipFill>
        <p:spPr>
          <a:xfrm>
            <a:off x="6735886" y="2970202"/>
            <a:ext cx="3969594" cy="2988491"/>
          </a:xfrm>
          <a:prstGeom prst="rect">
            <a:avLst/>
          </a:prstGeom>
        </p:spPr>
      </p:pic>
    </p:spTree>
    <p:extLst>
      <p:ext uri="{BB962C8B-B14F-4D97-AF65-F5344CB8AC3E}">
        <p14:creationId xmlns:p14="http://schemas.microsoft.com/office/powerpoint/2010/main" val="1514470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9BFF-36EB-4800-80A0-8FB3DDD4BCB6}"/>
              </a:ext>
            </a:extLst>
          </p:cNvPr>
          <p:cNvSpPr>
            <a:spLocks noGrp="1"/>
          </p:cNvSpPr>
          <p:nvPr>
            <p:ph type="title"/>
          </p:nvPr>
        </p:nvSpPr>
        <p:spPr/>
        <p:txBody>
          <a:bodyPr/>
          <a:lstStyle/>
          <a:p>
            <a:r>
              <a:rPr lang="en-US" dirty="0"/>
              <a:t>Our Fine Tuning</a:t>
            </a:r>
          </a:p>
        </p:txBody>
      </p:sp>
      <p:sp>
        <p:nvSpPr>
          <p:cNvPr id="4" name="TextBox 3">
            <a:extLst>
              <a:ext uri="{FF2B5EF4-FFF2-40B4-BE49-F238E27FC236}">
                <a16:creationId xmlns:a16="http://schemas.microsoft.com/office/drawing/2014/main" id="{2665C7F6-EBCD-4A18-A2B6-1D7DCF09E565}"/>
              </a:ext>
            </a:extLst>
          </p:cNvPr>
          <p:cNvSpPr txBox="1"/>
          <p:nvPr/>
        </p:nvSpPr>
        <p:spPr>
          <a:xfrm>
            <a:off x="1182848" y="2136338"/>
            <a:ext cx="4144161" cy="3308598"/>
          </a:xfrm>
          <a:prstGeom prst="rect">
            <a:avLst/>
          </a:prstGeom>
          <a:noFill/>
        </p:spPr>
        <p:txBody>
          <a:bodyPr wrap="square" rtlCol="0">
            <a:spAutoFit/>
          </a:bodyPr>
          <a:lstStyle/>
          <a:p>
            <a:r>
              <a:rPr lang="en-US" sz="1100" dirty="0">
                <a:latin typeface="Consolas" panose="020B0609020204030204" pitchFamily="49" charset="0"/>
              </a:rPr>
              <a:t>&lt;s&gt; [INST] </a:t>
            </a:r>
            <a:r>
              <a:rPr lang="en-US" sz="1100" b="1" dirty="0">
                <a:latin typeface="Consolas" panose="020B0609020204030204" pitchFamily="49" charset="0"/>
              </a:rPr>
              <a:t>&lt;&lt;SYSTEM PROMPT&gt;&gt;</a:t>
            </a:r>
          </a:p>
          <a:p>
            <a:r>
              <a:rPr lang="en-US" sz="1100" dirty="0">
                <a:latin typeface="Consolas" panose="020B0609020204030204" pitchFamily="49" charset="0"/>
              </a:rPr>
              <a:t>Schema:</a:t>
            </a:r>
          </a:p>
          <a:p>
            <a:r>
              <a:rPr lang="en-US" sz="1100" dirty="0">
                <a:latin typeface="Consolas" panose="020B0609020204030204" pitchFamily="49" charset="0"/>
              </a:rPr>
              <a:t>```json</a:t>
            </a:r>
          </a:p>
          <a:p>
            <a:r>
              <a:rPr lang="en-US" sz="1100" b="1" dirty="0">
                <a:latin typeface="Consolas" panose="020B0609020204030204" pitchFamily="49" charset="0"/>
              </a:rPr>
              <a:t>&lt;&lt;JSON SCHEMA&gt;&gt;</a:t>
            </a:r>
          </a:p>
          <a:p>
            <a:r>
              <a:rPr lang="en-US" sz="1100" dirty="0">
                <a:latin typeface="Consolas" panose="020B0609020204030204" pitchFamily="49" charset="0"/>
              </a:rPr>
              <a:t>```</a:t>
            </a:r>
          </a:p>
          <a:p>
            <a:r>
              <a:rPr lang="en-US" sz="1100" dirty="0">
                <a:latin typeface="Consolas" panose="020B0609020204030204" pitchFamily="49" charset="0"/>
              </a:rPr>
              <a:t>Input Text: </a:t>
            </a:r>
          </a:p>
          <a:p>
            <a:r>
              <a:rPr lang="en-US" sz="1100" dirty="0" err="1">
                <a:latin typeface="Consolas" panose="020B0609020204030204" pitchFamily="49" charset="0"/>
              </a:rPr>
              <a:t>Retreived</a:t>
            </a:r>
            <a:r>
              <a:rPr lang="en-US" sz="1100" dirty="0">
                <a:latin typeface="Consolas" panose="020B0609020204030204" pitchFamily="49" charset="0"/>
              </a:rPr>
              <a:t> part of the note: 1 a. Never Total Score Allergies Allergy: NKDA Current Medications Eliquis 5 MG Oral Tablet: 1 Tablet(s) 2 times daily , Start 09/20/2021, Qty 60 Tablet(s) For 30 Day(s) Refill 5 Lexapro 20 MG Oral Tablet:</a:t>
            </a:r>
          </a:p>
          <a:p>
            <a:r>
              <a:rPr lang="en-US" sz="1100" dirty="0" err="1">
                <a:latin typeface="Consolas" panose="020B0609020204030204" pitchFamily="49" charset="0"/>
              </a:rPr>
              <a:t>Retreived</a:t>
            </a:r>
            <a:r>
              <a:rPr lang="en-US" sz="1100" dirty="0">
                <a:latin typeface="Consolas" panose="020B0609020204030204" pitchFamily="49" charset="0"/>
              </a:rPr>
              <a:t> part of the note: 2 Hematology: Denies Easily Bruised and Spontaneous Bleeding Lymphatic: Denies Enlarged Lymph Node - General and Tender Lymph Node Musculoskeletal: Denies Decreased Range of Motion , Joint Pain , Joint Swelling , Muscle Weakness and Myalgia Neurological</a:t>
            </a:r>
          </a:p>
          <a:p>
            <a:r>
              <a:rPr lang="en-US" sz="1100" dirty="0">
                <a:latin typeface="Consolas" panose="020B0609020204030204" pitchFamily="49" charset="0"/>
              </a:rPr>
              <a:t>Query: What Allergies or allergies are mentioned in the text? [/INST] </a:t>
            </a:r>
            <a:r>
              <a:rPr lang="en-US" sz="1100" b="1" dirty="0">
                <a:latin typeface="Consolas" panose="020B0609020204030204" pitchFamily="49" charset="0"/>
              </a:rPr>
              <a:t>```json{“allergies”:[]}```</a:t>
            </a:r>
            <a:r>
              <a:rPr lang="en-US" sz="1100" dirty="0">
                <a:latin typeface="Consolas" panose="020B0609020204030204" pitchFamily="49" charset="0"/>
              </a:rPr>
              <a:t>&lt;/s&gt;</a:t>
            </a:r>
          </a:p>
        </p:txBody>
      </p:sp>
      <p:sp>
        <p:nvSpPr>
          <p:cNvPr id="5" name="TextBox 4">
            <a:extLst>
              <a:ext uri="{FF2B5EF4-FFF2-40B4-BE49-F238E27FC236}">
                <a16:creationId xmlns:a16="http://schemas.microsoft.com/office/drawing/2014/main" id="{6F5BC455-0AC9-4927-A1B8-665EAD699CF2}"/>
              </a:ext>
            </a:extLst>
          </p:cNvPr>
          <p:cNvSpPr txBox="1"/>
          <p:nvPr/>
        </p:nvSpPr>
        <p:spPr>
          <a:xfrm>
            <a:off x="6474398" y="2136338"/>
            <a:ext cx="3960613" cy="3647152"/>
          </a:xfrm>
          <a:prstGeom prst="rect">
            <a:avLst/>
          </a:prstGeom>
          <a:noFill/>
        </p:spPr>
        <p:txBody>
          <a:bodyPr wrap="square" rtlCol="0">
            <a:spAutoFit/>
          </a:bodyPr>
          <a:lstStyle/>
          <a:p>
            <a:r>
              <a:rPr lang="en-US" sz="1100" dirty="0">
                <a:latin typeface="Consolas" panose="020B0609020204030204" pitchFamily="49" charset="0"/>
              </a:rPr>
              <a:t>&lt;s&gt; [INST] </a:t>
            </a:r>
            <a:r>
              <a:rPr lang="en-US" sz="1100" b="1" dirty="0">
                <a:latin typeface="Consolas" panose="020B0609020204030204" pitchFamily="49" charset="0"/>
              </a:rPr>
              <a:t>&lt;&lt;SYSTEM PROMPT&gt;&gt;</a:t>
            </a:r>
          </a:p>
          <a:p>
            <a:r>
              <a:rPr lang="en-US" sz="1100" dirty="0">
                <a:latin typeface="Consolas" panose="020B0609020204030204" pitchFamily="49" charset="0"/>
              </a:rPr>
              <a:t>Schema:</a:t>
            </a:r>
          </a:p>
          <a:p>
            <a:r>
              <a:rPr lang="en-US" sz="1100" dirty="0">
                <a:latin typeface="Consolas" panose="020B0609020204030204" pitchFamily="49" charset="0"/>
              </a:rPr>
              <a:t>```json</a:t>
            </a:r>
          </a:p>
          <a:p>
            <a:r>
              <a:rPr lang="en-US" sz="1100" b="1" dirty="0">
                <a:latin typeface="Consolas" panose="020B0609020204030204" pitchFamily="49" charset="0"/>
              </a:rPr>
              <a:t>&lt;&lt;JSON SCHEMA&gt;&gt;</a:t>
            </a:r>
          </a:p>
          <a:p>
            <a:r>
              <a:rPr lang="en-US" sz="1100" dirty="0">
                <a:latin typeface="Consolas" panose="020B0609020204030204" pitchFamily="49" charset="0"/>
              </a:rPr>
              <a:t>```</a:t>
            </a:r>
          </a:p>
          <a:p>
            <a:r>
              <a:rPr lang="en-US" sz="1100" dirty="0">
                <a:latin typeface="Consolas" panose="020B0609020204030204" pitchFamily="49" charset="0"/>
              </a:rPr>
              <a:t>Example Text:</a:t>
            </a:r>
          </a:p>
          <a:p>
            <a:r>
              <a:rPr lang="en-US" sz="1100" b="1" dirty="0">
                <a:latin typeface="Consolas" panose="020B0609020204030204" pitchFamily="49" charset="0"/>
              </a:rPr>
              <a:t>&lt;&lt;EXAMPLE TEXT&gt;&gt;</a:t>
            </a:r>
          </a:p>
          <a:p>
            <a:r>
              <a:rPr lang="en-US" sz="1100" dirty="0">
                <a:latin typeface="Consolas" panose="020B0609020204030204" pitchFamily="49" charset="0"/>
              </a:rPr>
              <a:t>[/INST]</a:t>
            </a:r>
            <a:endParaRPr lang="en-US" sz="1100" b="1" dirty="0">
              <a:latin typeface="Consolas" panose="020B0609020204030204" pitchFamily="49" charset="0"/>
            </a:endParaRPr>
          </a:p>
          <a:p>
            <a:r>
              <a:rPr lang="en-US" sz="1100" dirty="0">
                <a:latin typeface="Consolas" panose="020B0609020204030204" pitchFamily="49" charset="0"/>
              </a:rPr>
              <a:t>[INST]</a:t>
            </a:r>
            <a:endParaRPr lang="en-US" sz="1100" b="1" dirty="0">
              <a:latin typeface="Consolas" panose="020B0609020204030204" pitchFamily="49" charset="0"/>
            </a:endParaRPr>
          </a:p>
          <a:p>
            <a:r>
              <a:rPr lang="en-US" sz="1100" dirty="0">
                <a:latin typeface="Consolas" panose="020B0609020204030204" pitchFamily="49" charset="0"/>
              </a:rPr>
              <a:t>Example JSON:</a:t>
            </a:r>
          </a:p>
          <a:p>
            <a:r>
              <a:rPr lang="en-US" sz="1100" dirty="0">
                <a:latin typeface="Consolas" panose="020B0609020204030204" pitchFamily="49" charset="0"/>
              </a:rPr>
              <a:t>```json</a:t>
            </a:r>
          </a:p>
          <a:p>
            <a:r>
              <a:rPr lang="en-US" sz="1100" b="1" dirty="0">
                <a:latin typeface="Consolas" panose="020B0609020204030204" pitchFamily="49" charset="0"/>
              </a:rPr>
              <a:t>&lt;&lt;EXAMPLE JSON&gt;&gt;</a:t>
            </a:r>
          </a:p>
          <a:p>
            <a:r>
              <a:rPr lang="en-US" sz="1100" dirty="0">
                <a:latin typeface="Consolas" panose="020B0609020204030204" pitchFamily="49" charset="0"/>
              </a:rPr>
              <a:t>```</a:t>
            </a:r>
          </a:p>
          <a:p>
            <a:r>
              <a:rPr lang="en-US" sz="1100" dirty="0">
                <a:latin typeface="Consolas" panose="020B0609020204030204" pitchFamily="49" charset="0"/>
              </a:rPr>
              <a:t>[/INST]</a:t>
            </a:r>
            <a:endParaRPr lang="en-US" sz="1100" b="1" dirty="0">
              <a:latin typeface="Consolas" panose="020B0609020204030204" pitchFamily="49" charset="0"/>
            </a:endParaRPr>
          </a:p>
          <a:p>
            <a:r>
              <a:rPr lang="en-US" sz="1100" dirty="0">
                <a:latin typeface="Consolas" panose="020B0609020204030204" pitchFamily="49" charset="0"/>
              </a:rPr>
              <a:t>[INST]</a:t>
            </a:r>
          </a:p>
          <a:p>
            <a:r>
              <a:rPr lang="en-US" sz="1100" dirty="0">
                <a:latin typeface="Consolas" panose="020B0609020204030204" pitchFamily="49" charset="0"/>
              </a:rPr>
              <a:t>Input Text: </a:t>
            </a:r>
          </a:p>
          <a:p>
            <a:r>
              <a:rPr lang="en-US" sz="1100" b="1" dirty="0">
                <a:latin typeface="Consolas" panose="020B0609020204030204" pitchFamily="49" charset="0"/>
              </a:rPr>
              <a:t>&lt;&lt;INPUT TEXT&gt;&gt;</a:t>
            </a:r>
          </a:p>
          <a:p>
            <a:r>
              <a:rPr lang="en-US" sz="1100" dirty="0">
                <a:latin typeface="Consolas" panose="020B0609020204030204" pitchFamily="49" charset="0"/>
              </a:rPr>
              <a:t>Query: What Allergies or allergies are mentioned in the text? [/INST] </a:t>
            </a:r>
          </a:p>
          <a:p>
            <a:r>
              <a:rPr lang="en-US" sz="1100" b="1" dirty="0">
                <a:latin typeface="Consolas" panose="020B0609020204030204" pitchFamily="49" charset="0"/>
              </a:rPr>
              <a:t>&lt;&lt;Output&gt;&gt;</a:t>
            </a:r>
            <a:endParaRPr lang="en-US" sz="1100" dirty="0">
              <a:latin typeface="Consolas" panose="020B0609020204030204" pitchFamily="49" charset="0"/>
            </a:endParaRPr>
          </a:p>
          <a:p>
            <a:r>
              <a:rPr lang="en-US" sz="1100" dirty="0">
                <a:latin typeface="Consolas" panose="020B0609020204030204" pitchFamily="49" charset="0"/>
              </a:rPr>
              <a:t>&lt;/s&gt;</a:t>
            </a:r>
          </a:p>
        </p:txBody>
      </p:sp>
    </p:spTree>
    <p:extLst>
      <p:ext uri="{BB962C8B-B14F-4D97-AF65-F5344CB8AC3E}">
        <p14:creationId xmlns:p14="http://schemas.microsoft.com/office/powerpoint/2010/main" val="28907834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9BFF-36EB-4800-80A0-8FB3DDD4BCB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9E5A64F-B847-4D47-B55B-BBECF04DBF41}"/>
              </a:ext>
            </a:extLst>
          </p:cNvPr>
          <p:cNvSpPr>
            <a:spLocks noGrp="1"/>
          </p:cNvSpPr>
          <p:nvPr>
            <p:ph idx="1"/>
          </p:nvPr>
        </p:nvSpPr>
        <p:spPr/>
        <p:txBody>
          <a:bodyPr>
            <a:normAutofit/>
          </a:bodyPr>
          <a:lstStyle/>
          <a:p>
            <a:pPr>
              <a:lnSpc>
                <a:spcPct val="150000"/>
              </a:lnSpc>
            </a:pPr>
            <a:r>
              <a:rPr lang="en-US" sz="1600" dirty="0"/>
              <a:t>Following are the results obtained from the Capstone Model</a:t>
            </a:r>
          </a:p>
        </p:txBody>
      </p:sp>
      <p:sp>
        <p:nvSpPr>
          <p:cNvPr id="4" name="Rectangle 3">
            <a:extLst>
              <a:ext uri="{FF2B5EF4-FFF2-40B4-BE49-F238E27FC236}">
                <a16:creationId xmlns:a16="http://schemas.microsoft.com/office/drawing/2014/main" id="{678F6167-CFAC-4C12-AC71-8BB68242700A}"/>
              </a:ext>
            </a:extLst>
          </p:cNvPr>
          <p:cNvSpPr/>
          <p:nvPr/>
        </p:nvSpPr>
        <p:spPr>
          <a:xfrm>
            <a:off x="3048000" y="2164723"/>
            <a:ext cx="6096000" cy="3416320"/>
          </a:xfrm>
          <a:prstGeom prst="rect">
            <a:avLst/>
          </a:prstGeom>
        </p:spPr>
        <p:txBody>
          <a:bodyPr>
            <a:spAutoFit/>
          </a:bodyPr>
          <a:lstStyle/>
          <a:p>
            <a:r>
              <a:rPr lang="en-US" dirty="0">
                <a:latin typeface="Consolas" panose="020B0609020204030204" pitchFamily="49" charset="0"/>
              </a:rPr>
              <a:t>{</a:t>
            </a:r>
          </a:p>
          <a:p>
            <a:r>
              <a:rPr lang="en-US" dirty="0">
                <a:latin typeface="Consolas" panose="020B0609020204030204" pitchFamily="49" charset="0"/>
              </a:rPr>
              <a:t>    "Invalid JSONs Zero Shot": 10,</a:t>
            </a:r>
          </a:p>
          <a:p>
            <a:r>
              <a:rPr lang="en-US" dirty="0">
                <a:latin typeface="Consolas" panose="020B0609020204030204" pitchFamily="49" charset="0"/>
              </a:rPr>
              <a:t>    "Invalid JSONs One Shot": 2,</a:t>
            </a:r>
          </a:p>
          <a:p>
            <a:r>
              <a:rPr lang="en-US" dirty="0">
                <a:latin typeface="Consolas" panose="020B0609020204030204" pitchFamily="49" charset="0"/>
              </a:rPr>
              <a:t>    "Invalid Schema Zero Shot": 220,</a:t>
            </a:r>
          </a:p>
          <a:p>
            <a:r>
              <a:rPr lang="en-US" dirty="0">
                <a:latin typeface="Consolas" panose="020B0609020204030204" pitchFamily="49" charset="0"/>
              </a:rPr>
              <a:t>    "Invalid Schema One Shot": 194,</a:t>
            </a:r>
          </a:p>
          <a:p>
            <a:r>
              <a:rPr lang="en-US" dirty="0">
                <a:latin typeface="Consolas" panose="020B0609020204030204" pitchFamily="49" charset="0"/>
              </a:rPr>
              <a:t>    "Wrong info Zero Shot": 24,</a:t>
            </a:r>
          </a:p>
          <a:p>
            <a:r>
              <a:rPr lang="en-US" dirty="0">
                <a:latin typeface="Consolas" panose="020B0609020204030204" pitchFamily="49" charset="0"/>
              </a:rPr>
              <a:t>    "Wrong info One Shot": 15,</a:t>
            </a:r>
          </a:p>
          <a:p>
            <a:r>
              <a:rPr lang="en-US" dirty="0">
                <a:latin typeface="Consolas" panose="020B0609020204030204" pitchFamily="49" charset="0"/>
              </a:rPr>
              <a:t>    "Missed info Zero Shot": 166,</a:t>
            </a:r>
          </a:p>
          <a:p>
            <a:r>
              <a:rPr lang="en-US" dirty="0">
                <a:latin typeface="Consolas" panose="020B0609020204030204" pitchFamily="49" charset="0"/>
              </a:rPr>
              <a:t>    "Missed info One Shot": 130,</a:t>
            </a:r>
          </a:p>
          <a:p>
            <a:r>
              <a:rPr lang="en-US" dirty="0">
                <a:latin typeface="Consolas" panose="020B0609020204030204" pitchFamily="49" charset="0"/>
              </a:rPr>
              <a:t>    "Hallucinated info Zero Shot": 31,</a:t>
            </a:r>
          </a:p>
          <a:p>
            <a:r>
              <a:rPr lang="en-US" dirty="0">
                <a:latin typeface="Consolas" panose="020B0609020204030204" pitchFamily="49" charset="0"/>
              </a:rPr>
              <a:t>    "Hallucinated info One Shot": 28,</a:t>
            </a:r>
          </a:p>
          <a:p>
            <a:r>
              <a:rPr lang="en-US" dirty="0">
                <a:latin typeface="Consolas" panose="020B0609020204030204" pitchFamily="49" charset="0"/>
              </a:rPr>
              <a:t>}</a:t>
            </a:r>
          </a:p>
        </p:txBody>
      </p:sp>
    </p:spTree>
    <p:extLst>
      <p:ext uri="{BB962C8B-B14F-4D97-AF65-F5344CB8AC3E}">
        <p14:creationId xmlns:p14="http://schemas.microsoft.com/office/powerpoint/2010/main" val="1014045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9BFF-36EB-4800-80A0-8FB3DDD4BCB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9E5A64F-B847-4D47-B55B-BBECF04DBF41}"/>
              </a:ext>
            </a:extLst>
          </p:cNvPr>
          <p:cNvSpPr>
            <a:spLocks noGrp="1"/>
          </p:cNvSpPr>
          <p:nvPr>
            <p:ph idx="1"/>
          </p:nvPr>
        </p:nvSpPr>
        <p:spPr/>
        <p:txBody>
          <a:bodyPr>
            <a:normAutofit/>
          </a:bodyPr>
          <a:lstStyle/>
          <a:p>
            <a:pPr>
              <a:lnSpc>
                <a:spcPct val="150000"/>
              </a:lnSpc>
            </a:pPr>
            <a:r>
              <a:rPr lang="en-US" sz="1600" dirty="0"/>
              <a:t>Following are the results obtained from the Fine Tuned Model (Test set)</a:t>
            </a:r>
          </a:p>
        </p:txBody>
      </p:sp>
      <p:sp>
        <p:nvSpPr>
          <p:cNvPr id="4" name="Rectangle 3">
            <a:extLst>
              <a:ext uri="{FF2B5EF4-FFF2-40B4-BE49-F238E27FC236}">
                <a16:creationId xmlns:a16="http://schemas.microsoft.com/office/drawing/2014/main" id="{678F6167-CFAC-4C12-AC71-8BB68242700A}"/>
              </a:ext>
            </a:extLst>
          </p:cNvPr>
          <p:cNvSpPr/>
          <p:nvPr/>
        </p:nvSpPr>
        <p:spPr>
          <a:xfrm>
            <a:off x="801949" y="2269906"/>
            <a:ext cx="3894338" cy="3139321"/>
          </a:xfrm>
          <a:prstGeom prst="rect">
            <a:avLst/>
          </a:prstGeom>
        </p:spPr>
        <p:txBody>
          <a:bodyPr wrap="square">
            <a:spAutoFit/>
          </a:bodyPr>
          <a:lstStyle/>
          <a:p>
            <a:r>
              <a:rPr lang="en-US" dirty="0">
                <a:latin typeface="Consolas" panose="020B0609020204030204" pitchFamily="49" charset="0"/>
              </a:rPr>
              <a:t>{</a:t>
            </a:r>
          </a:p>
          <a:p>
            <a:r>
              <a:rPr lang="en-US" dirty="0">
                <a:latin typeface="Consolas" panose="020B0609020204030204" pitchFamily="49" charset="0"/>
              </a:rPr>
              <a:t>  "No issues": 195,</a:t>
            </a:r>
          </a:p>
          <a:p>
            <a:r>
              <a:rPr lang="en-US" dirty="0">
                <a:latin typeface="Consolas" panose="020B0609020204030204" pitchFamily="49" charset="0"/>
              </a:rPr>
              <a:t>  "Invalid schema": 0,</a:t>
            </a:r>
          </a:p>
          <a:p>
            <a:r>
              <a:rPr lang="en-US" dirty="0">
                <a:latin typeface="Consolas" panose="020B0609020204030204" pitchFamily="49" charset="0"/>
              </a:rPr>
              <a:t>  "Invalid </a:t>
            </a:r>
            <a:r>
              <a:rPr lang="en-US" dirty="0" err="1">
                <a:latin typeface="Consolas" panose="020B0609020204030204" pitchFamily="49" charset="0"/>
              </a:rPr>
              <a:t>enum</a:t>
            </a:r>
            <a:r>
              <a:rPr lang="en-US" dirty="0">
                <a:latin typeface="Consolas" panose="020B0609020204030204" pitchFamily="49" charset="0"/>
              </a:rPr>
              <a:t>": 5,</a:t>
            </a:r>
          </a:p>
          <a:p>
            <a:r>
              <a:rPr lang="en-US" dirty="0">
                <a:latin typeface="Consolas" panose="020B0609020204030204" pitchFamily="49" charset="0"/>
              </a:rPr>
              <a:t>  "Wrong info": 13,</a:t>
            </a:r>
          </a:p>
          <a:p>
            <a:r>
              <a:rPr lang="en-US" dirty="0">
                <a:latin typeface="Consolas" panose="020B0609020204030204" pitchFamily="49" charset="0"/>
              </a:rPr>
              <a:t>  "Missed info": 16,</a:t>
            </a:r>
          </a:p>
          <a:p>
            <a:r>
              <a:rPr lang="en-US" dirty="0">
                <a:latin typeface="Consolas" panose="020B0609020204030204" pitchFamily="49" charset="0"/>
              </a:rPr>
              <a:t>  "Hallucinated info": 6,</a:t>
            </a:r>
          </a:p>
          <a:p>
            <a:r>
              <a:rPr lang="en-US" dirty="0">
                <a:latin typeface="Consolas" panose="020B0609020204030204" pitchFamily="49" charset="0"/>
              </a:rPr>
              <a:t>  "Context absent": 1,</a:t>
            </a:r>
          </a:p>
          <a:p>
            <a:r>
              <a:rPr lang="en-US" dirty="0">
                <a:latin typeface="Consolas" panose="020B0609020204030204" pitchFamily="49" charset="0"/>
              </a:rPr>
              <a:t>  "Incorrect datasets": 23,</a:t>
            </a:r>
          </a:p>
          <a:p>
            <a:r>
              <a:rPr lang="en-US" dirty="0">
                <a:latin typeface="Consolas" panose="020B0609020204030204" pitchFamily="49" charset="0"/>
              </a:rPr>
              <a:t>  "Note issues": 1</a:t>
            </a:r>
          </a:p>
          <a:p>
            <a:r>
              <a:rPr lang="en-US" dirty="0">
                <a:latin typeface="Consolas" panose="020B0609020204030204" pitchFamily="49" charset="0"/>
              </a:rPr>
              <a:t>}</a:t>
            </a:r>
          </a:p>
        </p:txBody>
      </p:sp>
      <p:pic>
        <p:nvPicPr>
          <p:cNvPr id="5" name="Picture 2" descr="Output image">
            <a:extLst>
              <a:ext uri="{FF2B5EF4-FFF2-40B4-BE49-F238E27FC236}">
                <a16:creationId xmlns:a16="http://schemas.microsoft.com/office/drawing/2014/main" id="{49C70871-1855-4156-BCA5-6F11CE46A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633" y="2528579"/>
            <a:ext cx="4831086" cy="288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75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39E7D9-D080-432B-A605-5C7FDB512926}"/>
              </a:ext>
            </a:extLst>
          </p:cNvPr>
          <p:cNvSpPr>
            <a:spLocks noGrp="1"/>
          </p:cNvSpPr>
          <p:nvPr>
            <p:ph type="subTitle" idx="1"/>
          </p:nvPr>
        </p:nvSpPr>
        <p:spPr/>
        <p:txBody>
          <a:bodyPr/>
          <a:lstStyle/>
          <a:p>
            <a:r>
              <a:rPr lang="en-US" sz="4400" b="1" dirty="0">
                <a:solidFill>
                  <a:schemeClr val="tx1"/>
                </a:solidFill>
              </a:rPr>
              <a:t>Work Done till CDR</a:t>
            </a:r>
          </a:p>
        </p:txBody>
      </p:sp>
    </p:spTree>
    <p:extLst>
      <p:ext uri="{BB962C8B-B14F-4D97-AF65-F5344CB8AC3E}">
        <p14:creationId xmlns:p14="http://schemas.microsoft.com/office/powerpoint/2010/main" val="27419296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B8D6A813-A888-4075-8A43-CF390D9239B3}"/>
              </a:ext>
            </a:extLst>
          </p:cNvPr>
          <p:cNvSpPr txBox="1">
            <a:spLocks/>
          </p:cNvSpPr>
          <p:nvPr/>
        </p:nvSpPr>
        <p:spPr>
          <a:xfrm>
            <a:off x="0" y="0"/>
            <a:ext cx="12192000" cy="12221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Pipeline for </a:t>
            </a:r>
            <a:r>
              <a:rPr lang="en-US" b="1" dirty="0" err="1"/>
              <a:t>FineTuned</a:t>
            </a:r>
            <a:r>
              <a:rPr lang="en-US" b="1" dirty="0"/>
              <a:t> Model </a:t>
            </a:r>
          </a:p>
        </p:txBody>
      </p:sp>
      <p:sp>
        <p:nvSpPr>
          <p:cNvPr id="5" name="TextBox 4">
            <a:extLst>
              <a:ext uri="{FF2B5EF4-FFF2-40B4-BE49-F238E27FC236}">
                <a16:creationId xmlns:a16="http://schemas.microsoft.com/office/drawing/2014/main" id="{BD9560A9-A924-4256-8C23-CA74697C63A8}"/>
              </a:ext>
            </a:extLst>
          </p:cNvPr>
          <p:cNvSpPr txBox="1"/>
          <p:nvPr/>
        </p:nvSpPr>
        <p:spPr>
          <a:xfrm>
            <a:off x="838775" y="1632905"/>
            <a:ext cx="11101690" cy="219162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t>We have </a:t>
            </a:r>
            <a:r>
              <a:rPr lang="en-US" sz="2400" b="1" dirty="0"/>
              <a:t>~160K </a:t>
            </a:r>
            <a:r>
              <a:rPr lang="en-US" sz="2400" dirty="0"/>
              <a:t>Asthma notes</a:t>
            </a:r>
          </a:p>
          <a:p>
            <a:pPr marL="285750" indent="-285750">
              <a:lnSpc>
                <a:spcPct val="200000"/>
              </a:lnSpc>
              <a:buFont typeface="Arial" panose="020B0604020202020204" pitchFamily="34" charset="0"/>
              <a:buChar char="•"/>
            </a:pPr>
            <a:r>
              <a:rPr lang="en-US" sz="2400" dirty="0"/>
              <a:t>Notes were filtered based on </a:t>
            </a:r>
            <a:r>
              <a:rPr lang="en-US" sz="2400" b="1" dirty="0" err="1"/>
              <a:t>ref_date</a:t>
            </a:r>
            <a:endParaRPr lang="en-US" sz="2400" b="1" dirty="0"/>
          </a:p>
          <a:p>
            <a:pPr marL="285750" indent="-285750">
              <a:lnSpc>
                <a:spcPct val="200000"/>
              </a:lnSpc>
              <a:buFont typeface="Arial" panose="020B0604020202020204" pitchFamily="34" charset="0"/>
              <a:buChar char="•"/>
            </a:pPr>
            <a:r>
              <a:rPr lang="en-US" sz="2400" dirty="0"/>
              <a:t>Created Pipeline to process these notes</a:t>
            </a:r>
          </a:p>
        </p:txBody>
      </p:sp>
    </p:spTree>
    <p:extLst>
      <p:ext uri="{BB962C8B-B14F-4D97-AF65-F5344CB8AC3E}">
        <p14:creationId xmlns:p14="http://schemas.microsoft.com/office/powerpoint/2010/main" val="1511713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Microsoft PhagsPa"/>
        <a:ea typeface=""/>
        <a:cs typeface=""/>
      </a:majorFont>
      <a:minorFont>
        <a:latin typeface="Microsoft PhagsP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14597</TotalTime>
  <Words>4592</Words>
  <Application>Microsoft Office PowerPoint</Application>
  <PresentationFormat>Widescreen</PresentationFormat>
  <Paragraphs>877</Paragraphs>
  <Slides>106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Consolas</vt:lpstr>
      <vt:lpstr>Microsoft PhagsPa</vt:lpstr>
      <vt:lpstr>Office Theme</vt:lpstr>
      <vt:lpstr>Cancer Labels Extraction and Notes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Done till CDR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Chunking of Notes</vt:lpstr>
      <vt:lpstr>Retrieval Augmented Generation</vt:lpstr>
      <vt:lpstr>Embedding Models</vt:lpstr>
      <vt:lpstr>PowerPoint Presentation</vt:lpstr>
      <vt:lpstr>PowerPoint Presentation</vt:lpstr>
      <vt:lpstr>Oncology Based approach’s Code and its Analysis</vt:lpstr>
      <vt:lpstr>Annotating the notes</vt:lpstr>
      <vt:lpstr>Visualizing Annotations</vt:lpstr>
      <vt:lpstr>Feature Extraction</vt:lpstr>
      <vt:lpstr>Feature Extraction</vt:lpstr>
      <vt:lpstr>Revamping the code</vt:lpstr>
      <vt:lpstr>Effects After Revamping of Code</vt:lpstr>
      <vt:lpstr>Testing it Against LLM-based approach</vt:lpstr>
      <vt:lpstr>PowerPoint Presentation</vt:lpstr>
      <vt:lpstr>Data Preparation</vt:lpstr>
      <vt:lpstr>SPA for Reviewing Asthma Notes</vt:lpstr>
      <vt:lpstr>Annotating Notes for Finetuning</vt:lpstr>
      <vt:lpstr>Revamping Medical Mind</vt:lpstr>
      <vt:lpstr>PowerPoint Presentation</vt:lpstr>
      <vt:lpstr>Schema Design For Oncology Notes</vt:lpstr>
      <vt:lpstr>Schema Example</vt:lpstr>
      <vt:lpstr>SPA For Reviewing Cancer NOTES</vt:lpstr>
      <vt:lpstr>Adjustments Made To Brainy Games</vt:lpstr>
      <vt:lpstr>PowerPoint Presentation</vt:lpstr>
      <vt:lpstr>PowerPoint Presentation</vt:lpstr>
      <vt:lpstr>PowerPoint Presentation</vt:lpstr>
      <vt:lpstr>PowerPoint Presentation</vt:lpstr>
      <vt:lpstr>Our Fine Tuning</vt:lpstr>
      <vt:lpstr>Our Fine Tuning</vt:lpstr>
      <vt:lpstr>Our Fine Tuning</vt:lpstr>
      <vt:lpstr>Results</vt:lpstr>
      <vt:lpstr>Results</vt:lpstr>
      <vt:lpstr>PowerPoint Presentation</vt:lpstr>
      <vt:lpstr>PowerPoint Presentation</vt:lpstr>
      <vt:lpstr>Pipeline</vt:lpstr>
      <vt:lpstr>PowerPoint Presentation</vt:lpstr>
      <vt:lpstr>PowerPoint Presentation</vt:lpstr>
      <vt:lpstr>PowerPoint Presentation</vt:lpstr>
      <vt:lpstr>PowerPoint Presentation</vt:lpstr>
      <vt:lpstr>Evaluations 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Mudassar Farooq</dc:creator>
  <cp:lastModifiedBy>Ushbah Kaleem</cp:lastModifiedBy>
  <cp:revision>751</cp:revision>
  <cp:lastPrinted>2015-08-28T08:18:18Z</cp:lastPrinted>
  <dcterms:created xsi:type="dcterms:W3CDTF">2014-08-11T07:21:43Z</dcterms:created>
  <dcterms:modified xsi:type="dcterms:W3CDTF">2024-08-22T15:28:30Z</dcterms:modified>
</cp:coreProperties>
</file>